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.jpg" ContentType="image/jpeg"/>
  <Override PartName="/ppt/media/image4.jpg" ContentType="image/jpeg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notesSlides/notesSlide1.xml" ContentType="application/vnd.openxmlformats-officedocument.presentationml.notesSlide+xml"/>
  <Override PartName="/ppt/media/image11.jpg" ContentType="image/jpeg"/>
  <Override PartName="/ppt/notesSlides/notesSlide2.xml" ContentType="application/vnd.openxmlformats-officedocument.presentationml.notesSlide+xml"/>
  <Override PartName="/ppt/media/image1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5"/>
  </p:notesMasterIdLst>
  <p:handoutMasterIdLst>
    <p:handoutMasterId r:id="rId56"/>
  </p:handoutMasterIdLst>
  <p:sldIdLst>
    <p:sldId id="621" r:id="rId2"/>
    <p:sldId id="265" r:id="rId3"/>
    <p:sldId id="277" r:id="rId4"/>
    <p:sldId id="317" r:id="rId5"/>
    <p:sldId id="360" r:id="rId6"/>
    <p:sldId id="361" r:id="rId7"/>
    <p:sldId id="357" r:id="rId8"/>
    <p:sldId id="399" r:id="rId9"/>
    <p:sldId id="390" r:id="rId10"/>
    <p:sldId id="282" r:id="rId11"/>
    <p:sldId id="338" r:id="rId12"/>
    <p:sldId id="285" r:id="rId13"/>
    <p:sldId id="340" r:id="rId14"/>
    <p:sldId id="318" r:id="rId15"/>
    <p:sldId id="287" r:id="rId16"/>
    <p:sldId id="288" r:id="rId17"/>
    <p:sldId id="290" r:id="rId18"/>
    <p:sldId id="321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468" r:id="rId28"/>
    <p:sldId id="471" r:id="rId29"/>
    <p:sldId id="617" r:id="rId30"/>
    <p:sldId id="369" r:id="rId31"/>
    <p:sldId id="432" r:id="rId32"/>
    <p:sldId id="434" r:id="rId33"/>
    <p:sldId id="435" r:id="rId34"/>
    <p:sldId id="436" r:id="rId35"/>
    <p:sldId id="449" r:id="rId36"/>
    <p:sldId id="450" r:id="rId37"/>
    <p:sldId id="620" r:id="rId38"/>
    <p:sldId id="438" r:id="rId39"/>
    <p:sldId id="441" r:id="rId40"/>
    <p:sldId id="444" r:id="rId41"/>
    <p:sldId id="445" r:id="rId42"/>
    <p:sldId id="622" r:id="rId43"/>
    <p:sldId id="474" r:id="rId44"/>
    <p:sldId id="475" r:id="rId45"/>
    <p:sldId id="476" r:id="rId46"/>
    <p:sldId id="480" r:id="rId47"/>
    <p:sldId id="481" r:id="rId48"/>
    <p:sldId id="482" r:id="rId49"/>
    <p:sldId id="487" r:id="rId50"/>
    <p:sldId id="294" r:id="rId51"/>
    <p:sldId id="295" r:id="rId52"/>
    <p:sldId id="477" r:id="rId53"/>
    <p:sldId id="448" r:id="rId54"/>
  </p:sldIdLst>
  <p:sldSz cx="9144000" cy="5143500" type="screen16x9"/>
  <p:notesSz cx="10058400" cy="7772400"/>
  <p:defaultTextStyle>
    <a:defPPr>
      <a:defRPr lang="en-US"/>
    </a:defPPr>
    <a:lvl1pPr marL="0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6261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2522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98783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65045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31306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97567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63827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30089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6">
          <p15:clr>
            <a:srgbClr val="A4A3A4"/>
          </p15:clr>
        </p15:guide>
        <p15:guide id="2" pos="19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E1B0"/>
    <a:srgbClr val="91EBB1"/>
    <a:srgbClr val="00FB92"/>
    <a:srgbClr val="000080"/>
    <a:srgbClr val="FF9300"/>
    <a:srgbClr val="FDF4DF"/>
    <a:srgbClr val="FAE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593" autoAdjust="0"/>
    <p:restoredTop sz="94164" autoAdjust="0"/>
  </p:normalViewPr>
  <p:slideViewPr>
    <p:cSldViewPr>
      <p:cViewPr varScale="1">
        <p:scale>
          <a:sx n="127" d="100"/>
          <a:sy n="127" d="100"/>
        </p:scale>
        <p:origin x="192" y="240"/>
      </p:cViewPr>
      <p:guideLst>
        <p:guide orient="horz" pos="1906"/>
        <p:guide pos="19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88E7E-9231-EE4D-BFDE-DE812827A51B}" type="datetimeFigureOut">
              <a:rPr lang="en-US" smtClean="0"/>
              <a:t>8/3/21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4D91B-2B9F-1340-BDB7-DF8BD2640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6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4EFC0-AD85-7345-87BA-F270C95DE262}" type="datetimeFigureOut">
              <a:rPr lang="en-US" smtClean="0"/>
              <a:t>8/3/21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692525"/>
            <a:ext cx="8045450" cy="3497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529DA-6B9F-8B4E-B5B7-32194E71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5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66261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32522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098783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65045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31306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97567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63827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30089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529DA-6B9F-8B4E-B5B7-32194E71D7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70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529DA-6B9F-8B4E-B5B7-32194E71D7F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6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sg_logo_4c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675"/>
            <a:ext cx="1393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47700" y="2914650"/>
            <a:ext cx="7810500" cy="1314450"/>
          </a:xfrm>
        </p:spPr>
        <p:txBody>
          <a:bodyPr/>
          <a:lstStyle>
            <a:lvl1pPr marL="0" indent="0" algn="ctr">
              <a:buFont typeface="Times" charset="0"/>
              <a:buNone/>
              <a:defRPr sz="2400" baseline="0"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61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24554-1BBB-8D4D-9F0C-BA45BC7AC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1" y="85726"/>
            <a:ext cx="1943100" cy="4429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85726"/>
            <a:ext cx="5676900" cy="4429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184DE-9520-C948-8D6F-9B4CB29D5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9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4EDED-A79F-9441-BA56-EB4E3B389F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4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7" indent="0">
              <a:buNone/>
              <a:defRPr sz="1800"/>
            </a:lvl2pPr>
            <a:lvl3pPr marL="914093" indent="0">
              <a:buNone/>
              <a:defRPr sz="1600"/>
            </a:lvl3pPr>
            <a:lvl4pPr marL="1371141" indent="0">
              <a:buNone/>
              <a:defRPr sz="1400"/>
            </a:lvl4pPr>
            <a:lvl5pPr marL="1828188" indent="0">
              <a:buNone/>
              <a:defRPr sz="1400"/>
            </a:lvl5pPr>
            <a:lvl6pPr marL="2285235" indent="0">
              <a:buNone/>
              <a:defRPr sz="1400"/>
            </a:lvl6pPr>
            <a:lvl7pPr marL="2742282" indent="0">
              <a:buNone/>
              <a:defRPr sz="1400"/>
            </a:lvl7pPr>
            <a:lvl8pPr marL="3199329" indent="0">
              <a:buNone/>
              <a:defRPr sz="1400"/>
            </a:lvl8pPr>
            <a:lvl9pPr marL="365637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B05A9-A215-CF4D-9C08-37C02F124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1" y="1000126"/>
            <a:ext cx="3810000" cy="351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000126"/>
            <a:ext cx="3810000" cy="351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7972-0240-D844-975F-605D2588B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8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093" indent="0">
              <a:buNone/>
              <a:defRPr sz="1800" b="1"/>
            </a:lvl3pPr>
            <a:lvl4pPr marL="1371141" indent="0">
              <a:buNone/>
              <a:defRPr sz="1600" b="1"/>
            </a:lvl4pPr>
            <a:lvl5pPr marL="1828188" indent="0">
              <a:buNone/>
              <a:defRPr sz="1600" b="1"/>
            </a:lvl5pPr>
            <a:lvl6pPr marL="2285235" indent="0">
              <a:buNone/>
              <a:defRPr sz="1600" b="1"/>
            </a:lvl6pPr>
            <a:lvl7pPr marL="2742282" indent="0">
              <a:buNone/>
              <a:defRPr sz="1600" b="1"/>
            </a:lvl7pPr>
            <a:lvl8pPr marL="3199329" indent="0">
              <a:buNone/>
              <a:defRPr sz="1600" b="1"/>
            </a:lvl8pPr>
            <a:lvl9pPr marL="36563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093" indent="0">
              <a:buNone/>
              <a:defRPr sz="1800" b="1"/>
            </a:lvl3pPr>
            <a:lvl4pPr marL="1371141" indent="0">
              <a:buNone/>
              <a:defRPr sz="1600" b="1"/>
            </a:lvl4pPr>
            <a:lvl5pPr marL="1828188" indent="0">
              <a:buNone/>
              <a:defRPr sz="1600" b="1"/>
            </a:lvl5pPr>
            <a:lvl6pPr marL="2285235" indent="0">
              <a:buNone/>
              <a:defRPr sz="1600" b="1"/>
            </a:lvl6pPr>
            <a:lvl7pPr marL="2742282" indent="0">
              <a:buNone/>
              <a:defRPr sz="1600" b="1"/>
            </a:lvl7pPr>
            <a:lvl8pPr marL="3199329" indent="0">
              <a:buNone/>
              <a:defRPr sz="1600" b="1"/>
            </a:lvl8pPr>
            <a:lvl9pPr marL="36563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29984-A4AE-D543-90B6-CBFD41404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81811-A12E-9745-9EEE-59EF689BE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9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DD681-2091-A647-8F62-08E72E581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1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47" indent="0">
              <a:buNone/>
              <a:defRPr sz="1200"/>
            </a:lvl2pPr>
            <a:lvl3pPr marL="914093" indent="0">
              <a:buNone/>
              <a:defRPr sz="1000"/>
            </a:lvl3pPr>
            <a:lvl4pPr marL="1371141" indent="0">
              <a:buNone/>
              <a:defRPr sz="900"/>
            </a:lvl4pPr>
            <a:lvl5pPr marL="1828188" indent="0">
              <a:buNone/>
              <a:defRPr sz="900"/>
            </a:lvl5pPr>
            <a:lvl6pPr marL="2285235" indent="0">
              <a:buNone/>
              <a:defRPr sz="900"/>
            </a:lvl6pPr>
            <a:lvl7pPr marL="2742282" indent="0">
              <a:buNone/>
              <a:defRPr sz="900"/>
            </a:lvl7pPr>
            <a:lvl8pPr marL="3199329" indent="0">
              <a:buNone/>
              <a:defRPr sz="900"/>
            </a:lvl8pPr>
            <a:lvl9pPr marL="365637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EC728-E676-F047-B749-A08143A7E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92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093" indent="0">
              <a:buNone/>
              <a:defRPr sz="2400"/>
            </a:lvl3pPr>
            <a:lvl4pPr marL="1371141" indent="0">
              <a:buNone/>
              <a:defRPr sz="2000"/>
            </a:lvl4pPr>
            <a:lvl5pPr marL="1828188" indent="0">
              <a:buNone/>
              <a:defRPr sz="2000"/>
            </a:lvl5pPr>
            <a:lvl6pPr marL="2285235" indent="0">
              <a:buNone/>
              <a:defRPr sz="2000"/>
            </a:lvl6pPr>
            <a:lvl7pPr marL="2742282" indent="0">
              <a:buNone/>
              <a:defRPr sz="2000"/>
            </a:lvl7pPr>
            <a:lvl8pPr marL="3199329" indent="0">
              <a:buNone/>
              <a:defRPr sz="2000"/>
            </a:lvl8pPr>
            <a:lvl9pPr marL="36563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47" indent="0">
              <a:buNone/>
              <a:defRPr sz="1200"/>
            </a:lvl2pPr>
            <a:lvl3pPr marL="914093" indent="0">
              <a:buNone/>
              <a:defRPr sz="1000"/>
            </a:lvl3pPr>
            <a:lvl4pPr marL="1371141" indent="0">
              <a:buNone/>
              <a:defRPr sz="900"/>
            </a:lvl4pPr>
            <a:lvl5pPr marL="1828188" indent="0">
              <a:buNone/>
              <a:defRPr sz="900"/>
            </a:lvl5pPr>
            <a:lvl6pPr marL="2285235" indent="0">
              <a:buNone/>
              <a:defRPr sz="900"/>
            </a:lvl6pPr>
            <a:lvl7pPr marL="2742282" indent="0">
              <a:buNone/>
              <a:defRPr sz="900"/>
            </a:lvl7pPr>
            <a:lvl8pPr marL="3199329" indent="0">
              <a:buNone/>
              <a:defRPr sz="900"/>
            </a:lvl8pPr>
            <a:lvl9pPr marL="365637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20BD5-553C-B743-BD14-9E5D7D0C4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9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28726" y="85725"/>
            <a:ext cx="69469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1000126"/>
            <a:ext cx="7772400" cy="3514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-1266824" y="4506913"/>
            <a:ext cx="184624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10" rIns="91419" bIns="4571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>
              <a:cs typeface="Arial" pitchFamily="34" charset="0"/>
            </a:endParaRPr>
          </a:p>
        </p:txBody>
      </p:sp>
      <p:pic>
        <p:nvPicPr>
          <p:cNvPr id="1030" name="Picture 16" descr="osg_logo_4c_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825"/>
            <a:ext cx="1393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7"/>
          <p:cNvSpPr>
            <a:spLocks noGrp="1" noChangeArrowheads="1"/>
          </p:cNvSpPr>
          <p:nvPr/>
        </p:nvSpPr>
        <p:spPr bwMode="auto">
          <a:xfrm>
            <a:off x="1" y="4856165"/>
            <a:ext cx="22653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200" dirty="0">
                <a:solidFill>
                  <a:srgbClr val="FF8000"/>
                </a:solidFill>
                <a:cs typeface="+mn-cs"/>
              </a:rPr>
              <a:t>OSG Virtual School 2021</a:t>
            </a:r>
          </a:p>
        </p:txBody>
      </p:sp>
      <p:sp>
        <p:nvSpPr>
          <p:cNvPr id="1032" name="Line 18"/>
          <p:cNvSpPr>
            <a:spLocks noChangeShapeType="1"/>
          </p:cNvSpPr>
          <p:nvPr/>
        </p:nvSpPr>
        <p:spPr bwMode="auto">
          <a:xfrm>
            <a:off x="525465" y="866775"/>
            <a:ext cx="8618537" cy="0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19" tIns="45710" rIns="91419" bIns="45710" anchor="ctr"/>
          <a:lstStyle/>
          <a:p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E57BE158-11B5-3947-89C2-E9CBD3F513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 smtClean="0">
                <a:solidFill>
                  <a:srgbClr val="FF8000"/>
                </a:solidFill>
              </a:defRPr>
            </a:lvl1pPr>
          </a:lstStyle>
          <a:p>
            <a:pPr>
              <a:defRPr/>
            </a:pPr>
            <a:fld id="{52555C4F-B780-4A45-BAAE-1A390F5A5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7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095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6pPr>
      <a:lvl7pPr marL="914187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282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375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821" indent="-342821" algn="l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Font typeface="Times" charset="0"/>
        <a:buChar char="•"/>
        <a:defRPr kumimoji="1" sz="3200">
          <a:solidFill>
            <a:schemeClr val="tx2"/>
          </a:solidFill>
          <a:latin typeface="+mn-lt"/>
          <a:ea typeface="+mn-ea"/>
          <a:cs typeface="+mn-cs"/>
        </a:defRPr>
      </a:lvl1pPr>
      <a:lvl2pPr marL="742777" indent="-285684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Symbol" charset="0"/>
        <a:buChar char=""/>
        <a:defRPr kumimoji="1" sz="2800">
          <a:solidFill>
            <a:schemeClr val="tx2"/>
          </a:solidFill>
          <a:latin typeface="+mn-lt"/>
          <a:ea typeface="+mn-ea"/>
        </a:defRPr>
      </a:lvl2pPr>
      <a:lvl3pPr marL="1142735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§"/>
        <a:defRPr kumimoji="1" sz="2400">
          <a:solidFill>
            <a:schemeClr val="tx2"/>
          </a:solidFill>
          <a:latin typeface="+mn-lt"/>
          <a:ea typeface="+mn-ea"/>
        </a:defRPr>
      </a:lvl3pPr>
      <a:lvl4pPr marL="1599829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+mn-ea"/>
        </a:defRPr>
      </a:lvl4pPr>
      <a:lvl5pPr marL="2056922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+mn-ea"/>
        </a:defRPr>
      </a:lvl5pPr>
      <a:lvl6pPr marL="2514017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6pPr>
      <a:lvl7pPr marL="2971110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7pPr>
      <a:lvl8pPr marL="3428204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8pPr>
      <a:lvl9pPr marL="3885298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7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2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5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0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3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7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52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condor_q.html" TargetMode="External"/><Relationship Id="rId2" Type="http://schemas.openxmlformats.org/officeDocument/2006/relationships/hyperlink" Target="http://research.cs.wisc.edu/htcondor/manual/v8.5/condor_submit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cs.wisc.edu/htcondor/manual/v8.5/condor_rm.html" TargetMode="External"/><Relationship Id="rId2" Type="http://schemas.openxmlformats.org/officeDocument/2006/relationships/hyperlink" Target="http://research.cs.wisc.edu/htcondor/manual/v8.5/condor_hold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cs.wisc.edu/htcondor/manual/v8.5/condor_history.html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HTC Job Execution with HTCondor</a:t>
            </a: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Tuesday, Aug 3</a:t>
            </a:r>
          </a:p>
          <a:p>
            <a:r>
              <a:rPr lang="en-US" dirty="0"/>
              <a:t>Lauren Michael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D280A-C1F5-964E-ABF3-46668F796B0E}"/>
              </a:ext>
            </a:extLst>
          </p:cNvPr>
          <p:cNvSpPr txBox="1"/>
          <p:nvPr/>
        </p:nvSpPr>
        <p:spPr>
          <a:xfrm>
            <a:off x="1686106" y="4933950"/>
            <a:ext cx="5857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This work was supported by NSF grants MPS-1148698, OAC-1836650, and OAC-2030508</a:t>
            </a:r>
          </a:p>
        </p:txBody>
      </p:sp>
    </p:spTree>
    <p:extLst>
      <p:ext uri="{BB962C8B-B14F-4D97-AF65-F5344CB8AC3E}">
        <p14:creationId xmlns:p14="http://schemas.microsoft.com/office/powerpoint/2010/main" val="1197109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Job Submission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Example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program called “</a:t>
            </a:r>
            <a:r>
              <a:rPr lang="en-US" sz="2400" dirty="0" err="1"/>
              <a:t>compare_states</a:t>
            </a:r>
            <a:r>
              <a:rPr lang="en-US" sz="2400" dirty="0"/>
              <a:t>” (executable), which compares two data files (input) and produces a single output file.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16643" y="2287767"/>
            <a:ext cx="7154426" cy="2284235"/>
            <a:chOff x="980719" y="3841928"/>
            <a:chExt cx="7154426" cy="2284235"/>
          </a:xfrm>
        </p:grpSpPr>
        <p:sp>
          <p:nvSpPr>
            <p:cNvPr id="6" name="Rectangle 5"/>
            <p:cNvSpPr/>
            <p:nvPr/>
          </p:nvSpPr>
          <p:spPr>
            <a:xfrm>
              <a:off x="980719" y="3841928"/>
              <a:ext cx="1019902" cy="9605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latin typeface="Courier"/>
                  <a:cs typeface="Courier"/>
                </a:rPr>
                <a:t>wi.dat</a:t>
              </a:r>
              <a:endParaRPr lang="en-US" sz="1800" dirty="0">
                <a:latin typeface="Courier"/>
                <a:cs typeface="Courier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24918" y="4142340"/>
              <a:ext cx="1390694" cy="1318151"/>
            </a:xfrm>
            <a:prstGeom prst="rect">
              <a:avLst/>
            </a:prstGeom>
            <a:solidFill>
              <a:schemeClr val="bg2"/>
            </a:solidFill>
            <a:ln w="76200" cmpd="sng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Courier"/>
                  <a:cs typeface="Courier"/>
                </a:rPr>
                <a:t>compare_</a:t>
              </a:r>
            </a:p>
            <a:p>
              <a:pPr algn="ctr"/>
              <a:r>
                <a:rPr lang="en-US" sz="1600" dirty="0">
                  <a:latin typeface="Courier"/>
                  <a:cs typeface="Courier"/>
                </a:rPr>
                <a:t>states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980719" y="5075851"/>
              <a:ext cx="1027604" cy="105031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latin typeface="Courier"/>
                  <a:cs typeface="Courier"/>
                </a:rPr>
                <a:t>us.dat</a:t>
              </a:r>
              <a:endParaRPr lang="en-US" sz="1800" dirty="0">
                <a:latin typeface="Courier"/>
                <a:cs typeface="Courier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47021" y="4322198"/>
              <a:ext cx="1688124" cy="93432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latin typeface="Courier"/>
                  <a:cs typeface="Courier"/>
                </a:rPr>
                <a:t>wi.dat.out</a:t>
              </a:r>
              <a:endParaRPr lang="en-US" sz="1800" dirty="0">
                <a:latin typeface="Courier"/>
                <a:cs typeface="Courier"/>
              </a:endParaRPr>
            </a:p>
          </p:txBody>
        </p:sp>
        <p:cxnSp>
          <p:nvCxnSpPr>
            <p:cNvPr id="10" name="Straight Arrow Connector 9"/>
            <p:cNvCxnSpPr>
              <a:stCxn id="9" idx="3"/>
              <a:endCxn id="8" idx="1"/>
            </p:cNvCxnSpPr>
            <p:nvPr/>
          </p:nvCxnSpPr>
          <p:spPr>
            <a:xfrm flipV="1">
              <a:off x="2008323" y="4801416"/>
              <a:ext cx="1716595" cy="79959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8" idx="3"/>
              <a:endCxn id="10" idx="1"/>
            </p:cNvCxnSpPr>
            <p:nvPr/>
          </p:nvCxnSpPr>
          <p:spPr>
            <a:xfrm flipV="1">
              <a:off x="5115612" y="4789363"/>
              <a:ext cx="1331409" cy="12053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7" idx="3"/>
              <a:endCxn id="8" idx="1"/>
            </p:cNvCxnSpPr>
            <p:nvPr/>
          </p:nvCxnSpPr>
          <p:spPr>
            <a:xfrm>
              <a:off x="2000621" y="4322198"/>
              <a:ext cx="1724297" cy="479218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676843" y="4290110"/>
            <a:ext cx="6045881" cy="400110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2000" b="1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6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6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6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Courier"/>
                <a:cs typeface="Courier"/>
              </a:rPr>
              <a:t>wi.dat.out</a:t>
            </a:r>
            <a:endParaRPr lang="en-US" sz="1600" b="1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043711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357189" y="1058690"/>
            <a:ext cx="42910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Rectangle 17"/>
          <p:cNvSpPr/>
          <p:nvPr/>
        </p:nvSpPr>
        <p:spPr bwMode="auto">
          <a:xfrm>
            <a:off x="381000" y="1352550"/>
            <a:ext cx="4191000" cy="4572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57189" y="1058690"/>
            <a:ext cx="42910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b="1" dirty="0">
                <a:latin typeface="Courier"/>
                <a:cs typeface="Courier"/>
              </a:rPr>
              <a:t>executable = </a:t>
            </a:r>
            <a:r>
              <a:rPr lang="en-US" b="1" dirty="0" err="1">
                <a:latin typeface="Courier"/>
                <a:cs typeface="Courier"/>
              </a:rPr>
              <a:t>compare_states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arguments = </a:t>
            </a:r>
            <a:r>
              <a:rPr lang="en-US" b="1" dirty="0" err="1">
                <a:latin typeface="Courier"/>
                <a:cs typeface="Courier"/>
              </a:rPr>
              <a:t>wi.dat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b="1" dirty="0" err="1">
                <a:latin typeface="Courier"/>
                <a:cs typeface="Courier"/>
              </a:rPr>
              <a:t>us.dat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b="1" dirty="0" err="1">
                <a:latin typeface="Courier"/>
                <a:cs typeface="Courier"/>
              </a:rPr>
              <a:t>wi.dat.out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4737100" y="1047750"/>
            <a:ext cx="3810000" cy="3009901"/>
          </a:xfrm>
        </p:spPr>
        <p:txBody>
          <a:bodyPr/>
          <a:lstStyle/>
          <a:p>
            <a:r>
              <a:rPr lang="en-US" sz="2400" dirty="0"/>
              <a:t>List your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executable </a:t>
            </a:r>
            <a:r>
              <a:rPr lang="en-US" sz="2400" dirty="0"/>
              <a:t>and any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arguments</a:t>
            </a:r>
            <a:r>
              <a:rPr lang="en-US" sz="2400" dirty="0"/>
              <a:t> it takes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Arguments are any options passed to the executable from the command line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14800" y="4629150"/>
            <a:ext cx="4572000" cy="307777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wi.dat.out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25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Rectangle 17"/>
          <p:cNvSpPr/>
          <p:nvPr/>
        </p:nvSpPr>
        <p:spPr bwMode="auto">
          <a:xfrm>
            <a:off x="381000" y="1885950"/>
            <a:ext cx="4191000" cy="4572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57189" y="1058690"/>
            <a:ext cx="42148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err="1">
                <a:latin typeface="Courier"/>
                <a:cs typeface="Courier"/>
              </a:rPr>
              <a:t>transfer_input_files</a:t>
            </a:r>
            <a:r>
              <a:rPr lang="en-US" b="1" dirty="0">
                <a:latin typeface="Courier"/>
                <a:cs typeface="Courier"/>
              </a:rPr>
              <a:t> = </a:t>
            </a:r>
            <a:r>
              <a:rPr lang="en-US" b="1" dirty="0" err="1">
                <a:latin typeface="Courier"/>
                <a:cs typeface="Courier"/>
              </a:rPr>
              <a:t>us.dat</a:t>
            </a:r>
            <a:r>
              <a:rPr lang="en-US" b="1" dirty="0">
                <a:latin typeface="Courier"/>
                <a:cs typeface="Courier"/>
              </a:rPr>
              <a:t>, </a:t>
            </a:r>
            <a:r>
              <a:rPr lang="en-US" b="1" dirty="0" err="1">
                <a:latin typeface="Courier"/>
                <a:cs typeface="Courier"/>
              </a:rPr>
              <a:t>wi.dat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comma-separated list of </a:t>
            </a:r>
            <a:r>
              <a:rPr lang="en-US" sz="2400" b="1" dirty="0"/>
              <a:t>input files to transfer </a:t>
            </a:r>
            <a:r>
              <a:rPr lang="en-US" sz="2400" dirty="0"/>
              <a:t>to the slot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24600" y="2495550"/>
            <a:ext cx="1019902" cy="7204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24600" y="3420992"/>
            <a:ext cx="1027604" cy="7877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Rectangle 8"/>
          <p:cNvSpPr/>
          <p:nvPr/>
        </p:nvSpPr>
        <p:spPr bwMode="auto">
          <a:xfrm>
            <a:off x="381000" y="1885950"/>
            <a:ext cx="4191000" cy="4572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42" name="Content Placeholder 4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HTCondor will transfer back all new and changed files (output) from the job, automatically.</a:t>
            </a:r>
          </a:p>
        </p:txBody>
      </p:sp>
      <p:sp>
        <p:nvSpPr>
          <p:cNvPr id="39" name="object 2"/>
          <p:cNvSpPr txBox="1"/>
          <p:nvPr/>
        </p:nvSpPr>
        <p:spPr>
          <a:xfrm>
            <a:off x="357189" y="1058690"/>
            <a:ext cx="42148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19800" y="3181350"/>
            <a:ext cx="1688124" cy="7007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ourier"/>
                <a:cs typeface="Courier"/>
              </a:rPr>
              <a:t>wi.dat.out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39" name="Content Placeholder 3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Content Placeholder 3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1" dirty="0">
                <a:latin typeface="Courier"/>
                <a:cs typeface="Courier"/>
              </a:rPr>
              <a:t>log</a:t>
            </a:r>
            <a:r>
              <a:rPr lang="en-US" sz="2400" dirty="0"/>
              <a:t>: </a:t>
            </a:r>
            <a:r>
              <a:rPr lang="en-US" sz="2000" dirty="0"/>
              <a:t>file created by HTCondor to track job progress</a:t>
            </a:r>
          </a:p>
          <a:p>
            <a:pPr lvl="1"/>
            <a:r>
              <a:rPr lang="en-US" sz="2000" i="1" dirty="0"/>
              <a:t>Explored in exercises!</a:t>
            </a:r>
          </a:p>
          <a:p>
            <a:r>
              <a:rPr lang="en-US" sz="2400" b="1" dirty="0">
                <a:latin typeface="Courier"/>
                <a:cs typeface="Courier"/>
              </a:rPr>
              <a:t>output</a:t>
            </a:r>
            <a:r>
              <a:rPr lang="en-US" sz="2400" dirty="0">
                <a:latin typeface="Courier"/>
                <a:cs typeface="Courier"/>
              </a:rPr>
              <a:t>/</a:t>
            </a:r>
            <a:r>
              <a:rPr lang="en-US" sz="2400" b="1" dirty="0">
                <a:latin typeface="Courier"/>
                <a:cs typeface="Courier"/>
              </a:rPr>
              <a:t>error</a:t>
            </a:r>
            <a:r>
              <a:rPr lang="en-US" sz="2400" dirty="0"/>
              <a:t>: </a:t>
            </a:r>
            <a:r>
              <a:rPr lang="en-US" sz="2000" dirty="0"/>
              <a:t>captures </a:t>
            </a:r>
            <a:r>
              <a:rPr lang="en-US" sz="2000" dirty="0" err="1"/>
              <a:t>stdout</a:t>
            </a:r>
            <a:r>
              <a:rPr lang="en-US" sz="2000" dirty="0"/>
              <a:t> and </a:t>
            </a:r>
            <a:r>
              <a:rPr lang="en-US" sz="2000" dirty="0" err="1"/>
              <a:t>stderr</a:t>
            </a:r>
            <a:r>
              <a:rPr lang="en-US" sz="2000" dirty="0"/>
              <a:t> from your program (what would otherwise be printed to the terminal)</a:t>
            </a:r>
          </a:p>
        </p:txBody>
      </p:sp>
      <p:sp>
        <p:nvSpPr>
          <p:cNvPr id="36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Rectangle 37"/>
          <p:cNvSpPr/>
          <p:nvPr/>
        </p:nvSpPr>
        <p:spPr bwMode="auto">
          <a:xfrm>
            <a:off x="381000" y="2419350"/>
            <a:ext cx="4191000" cy="7620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bject 2"/>
          <p:cNvSpPr txBox="1"/>
          <p:nvPr/>
        </p:nvSpPr>
        <p:spPr>
          <a:xfrm>
            <a:off x="357189" y="1058690"/>
            <a:ext cx="42148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log = </a:t>
            </a:r>
            <a:r>
              <a:rPr lang="en-US" b="1" dirty="0" err="1">
                <a:latin typeface="Courier"/>
                <a:cs typeface="Courier"/>
              </a:rPr>
              <a:t>job.log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output = </a:t>
            </a:r>
            <a:r>
              <a:rPr lang="en-US" b="1" dirty="0" err="1">
                <a:latin typeface="Courier"/>
                <a:cs typeface="Courier"/>
              </a:rPr>
              <a:t>job.out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error = </a:t>
            </a:r>
            <a:r>
              <a:rPr lang="en-US" b="1" dirty="0" err="1">
                <a:latin typeface="Courier"/>
                <a:cs typeface="Courier"/>
              </a:rPr>
              <a:t>job.err</a:t>
            </a:r>
            <a:endParaRPr lang="en-US" b="1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request_cpus</a:t>
            </a:r>
            <a:r>
              <a:rPr lang="en-US" dirty="0">
                <a:latin typeface="Courier"/>
                <a:cs typeface="Courier"/>
              </a:rPr>
              <a:t> = 1</a:t>
            </a:r>
          </a:p>
          <a:p>
            <a:r>
              <a:rPr lang="en-US" dirty="0" err="1">
                <a:latin typeface="Courier"/>
                <a:cs typeface="Courier"/>
              </a:rPr>
              <a:t>request_disk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r>
              <a:rPr lang="en-US" dirty="0" err="1">
                <a:latin typeface="Courier"/>
                <a:cs typeface="Courier"/>
              </a:rPr>
              <a:t>request_memory</a:t>
            </a:r>
            <a:r>
              <a:rPr lang="en-US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Submit File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request</a:t>
            </a:r>
            <a:r>
              <a:rPr lang="en-US" sz="2400" dirty="0"/>
              <a:t> the resources your job needs.</a:t>
            </a:r>
          </a:p>
          <a:p>
            <a:pPr lvl="1"/>
            <a:r>
              <a:rPr lang="en-US" sz="2000" i="1" dirty="0"/>
              <a:t>More on this later!</a:t>
            </a:r>
          </a:p>
          <a:p>
            <a:r>
              <a:rPr lang="en-US" sz="2400" b="1" dirty="0">
                <a:latin typeface="Courier"/>
                <a:cs typeface="Courier"/>
              </a:rPr>
              <a:t>queue</a:t>
            </a:r>
            <a:r>
              <a:rPr lang="en-US" sz="2400" dirty="0"/>
              <a:t>: </a:t>
            </a:r>
            <a:r>
              <a:rPr lang="en-US" sz="2400" i="1" dirty="0"/>
              <a:t>final</a:t>
            </a:r>
            <a:r>
              <a:rPr lang="en-US" sz="2400" dirty="0"/>
              <a:t> keyword indicating “create 1 job” according to the above</a:t>
            </a:r>
          </a:p>
        </p:txBody>
      </p:sp>
      <p:sp>
        <p:nvSpPr>
          <p:cNvPr id="28" name="object 9"/>
          <p:cNvSpPr/>
          <p:nvPr/>
        </p:nvSpPr>
        <p:spPr>
          <a:xfrm>
            <a:off x="357189" y="1058690"/>
            <a:ext cx="4214812" cy="364666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Rectangle 29"/>
          <p:cNvSpPr/>
          <p:nvPr/>
        </p:nvSpPr>
        <p:spPr bwMode="auto">
          <a:xfrm>
            <a:off x="381000" y="3257550"/>
            <a:ext cx="4191000" cy="1219200"/>
          </a:xfrm>
          <a:prstGeom prst="rect">
            <a:avLst/>
          </a:prstGeom>
          <a:solidFill>
            <a:srgbClr val="FAE3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bject 2"/>
          <p:cNvSpPr txBox="1"/>
          <p:nvPr/>
        </p:nvSpPr>
        <p:spPr>
          <a:xfrm>
            <a:off x="357189" y="1058690"/>
            <a:ext cx="4214811" cy="3646660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, 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 err="1">
                <a:latin typeface="Courier"/>
                <a:cs typeface="Courier"/>
              </a:rPr>
              <a:t>request_cpus</a:t>
            </a:r>
            <a:r>
              <a:rPr lang="en-US" b="1" dirty="0">
                <a:latin typeface="Courier"/>
                <a:cs typeface="Courier"/>
              </a:rPr>
              <a:t> = 1</a:t>
            </a:r>
          </a:p>
          <a:p>
            <a:r>
              <a:rPr lang="en-US" b="1" dirty="0" err="1">
                <a:latin typeface="Courier"/>
                <a:cs typeface="Courier"/>
              </a:rPr>
              <a:t>request_disk</a:t>
            </a:r>
            <a:r>
              <a:rPr lang="en-US" b="1" dirty="0">
                <a:latin typeface="Courier"/>
                <a:cs typeface="Courier"/>
              </a:rPr>
              <a:t> = 20MB</a:t>
            </a:r>
          </a:p>
          <a:p>
            <a:r>
              <a:rPr lang="en-US" b="1" dirty="0" err="1">
                <a:latin typeface="Courier"/>
                <a:cs typeface="Courier"/>
              </a:rPr>
              <a:t>request_memory</a:t>
            </a:r>
            <a:r>
              <a:rPr lang="en-US" b="1" dirty="0">
                <a:latin typeface="Courier"/>
                <a:cs typeface="Courier"/>
              </a:rPr>
              <a:t> = 20MB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and monitoring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17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and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8305800" cy="1943100"/>
          </a:xfrm>
        </p:spPr>
        <p:txBody>
          <a:bodyPr>
            <a:normAutofit/>
          </a:bodyPr>
          <a:lstStyle/>
          <a:p>
            <a:r>
              <a:rPr lang="en-US" sz="2400" dirty="0"/>
              <a:t>To submit a job/jobs:  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condor_submit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2000" b="1" i="1" dirty="0" err="1">
                <a:solidFill>
                  <a:srgbClr val="CB3A46"/>
                </a:solidFill>
                <a:latin typeface="Courier"/>
                <a:cs typeface="Courier"/>
              </a:rPr>
              <a:t>submit_file</a:t>
            </a:r>
            <a:endParaRPr lang="en-US" sz="2000" b="1" i="1" dirty="0">
              <a:solidFill>
                <a:srgbClr val="CB3A46"/>
              </a:solidFill>
              <a:latin typeface="Courier"/>
              <a:cs typeface="Courier"/>
            </a:endParaRPr>
          </a:p>
          <a:p>
            <a:r>
              <a:rPr lang="en-US" sz="2400" dirty="0"/>
              <a:t>To monitor submitted jobs:  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condor_q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038350"/>
            <a:ext cx="8382000" cy="769441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condor_submit</a:t>
            </a:r>
            <a:r>
              <a:rPr lang="en-US" sz="1600" b="1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job.submit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Submitting job(s).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1 job(s) submitted to cluster 128.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831472"/>
            <a:ext cx="8382000" cy="141577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condor_q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-- </a:t>
            </a:r>
            <a:r>
              <a:rPr lang="de-DE" dirty="0" err="1">
                <a:solidFill>
                  <a:schemeClr val="bg1"/>
                </a:solidFill>
                <a:latin typeface="Courier"/>
                <a:cs typeface="Courier"/>
              </a:rPr>
              <a:t>Schedd</a:t>
            </a:r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: </a:t>
            </a:r>
            <a:r>
              <a:rPr lang="de-DE" dirty="0" err="1">
                <a:solidFill>
                  <a:schemeClr val="bg1"/>
                </a:solidFill>
                <a:latin typeface="Courier"/>
                <a:cs typeface="Courier"/>
              </a:rPr>
              <a:t>learn.chtc.wisc.edu</a:t>
            </a:r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 : &lt;128.104.101.92&gt; @ 05/01/17 10:35:54</a:t>
            </a:r>
          </a:p>
          <a:p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OWNER  BATCH_NAME             SUBMITTED   DONE   RUN    IDLE  TOTAL JOB_IDS</a:t>
            </a:r>
          </a:p>
          <a:p>
            <a:r>
              <a:rPr lang="sk-SK" b="1" dirty="0" err="1">
                <a:solidFill>
                  <a:schemeClr val="bg1"/>
                </a:solidFill>
                <a:latin typeface="Courier"/>
                <a:cs typeface="Courier"/>
              </a:rPr>
              <a:t>alice</a:t>
            </a:r>
            <a:r>
              <a:rPr lang="sk-SK" b="1" dirty="0">
                <a:solidFill>
                  <a:schemeClr val="bg1"/>
                </a:solidFill>
                <a:latin typeface="Courier"/>
                <a:cs typeface="Courier"/>
              </a:rPr>
              <a:t>  CMD: </a:t>
            </a:r>
            <a:r>
              <a:rPr lang="sk-SK" b="1" dirty="0" err="1">
                <a:solidFill>
                  <a:schemeClr val="bg1"/>
                </a:solidFill>
                <a:latin typeface="Courier"/>
                <a:cs typeface="Courier"/>
              </a:rPr>
              <a:t>compare_states</a:t>
            </a:r>
            <a:r>
              <a:rPr lang="sk-SK" b="1" dirty="0">
                <a:solidFill>
                  <a:schemeClr val="bg1"/>
                </a:solidFill>
                <a:latin typeface="Courier"/>
                <a:cs typeface="Courier"/>
              </a:rPr>
              <a:t>   5/9  11:05      _      _      1      1 128.0</a:t>
            </a:r>
          </a:p>
          <a:p>
            <a:endParaRPr lang="sk-SK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sk-SK" dirty="0">
                <a:solidFill>
                  <a:schemeClr val="bg1"/>
                </a:solidFill>
                <a:latin typeface="Courier"/>
                <a:cs typeface="Courier"/>
              </a:rPr>
              <a:t>1 jobs; 0 completed, 0 removed, 1 idle, 0 running, 0 held, 0 suspended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4919" y="4706972"/>
            <a:ext cx="2432030" cy="41549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condor_submit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condor_q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37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74700" y="1352550"/>
            <a:ext cx="7772400" cy="3162301"/>
          </a:xfrm>
        </p:spPr>
        <p:txBody>
          <a:bodyPr/>
          <a:lstStyle/>
          <a:p>
            <a:r>
              <a:rPr lang="en-US" sz="2400" dirty="0"/>
              <a:t>How does the HTCondor job scheduler work?</a:t>
            </a:r>
          </a:p>
          <a:p>
            <a:r>
              <a:rPr lang="en-US" sz="2400" dirty="0"/>
              <a:t>How do you run, monitor, and review jobs?</a:t>
            </a:r>
          </a:p>
          <a:p>
            <a:r>
              <a:rPr lang="en-US" sz="2400" dirty="0"/>
              <a:t>Best ways to submit multiple jobs (what we’re here for, </a:t>
            </a:r>
            <a:r>
              <a:rPr lang="en-US" sz="2400" i="1" dirty="0"/>
              <a:t>right?</a:t>
            </a:r>
            <a:r>
              <a:rPr lang="en-US" sz="2400" dirty="0"/>
              <a:t>)</a:t>
            </a:r>
          </a:p>
          <a:p>
            <a:r>
              <a:rPr lang="en-US" sz="2400" dirty="0"/>
              <a:t>Testing, tuning, and troubleshooting to scale up.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</a:t>
            </a:r>
            <a:r>
              <a:rPr lang="en-US" dirty="0" err="1">
                <a:latin typeface="Courier"/>
                <a:cs typeface="Courier"/>
              </a:rPr>
              <a:t>condor_q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74416"/>
            <a:ext cx="8229600" cy="169733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By default, </a:t>
            </a:r>
            <a:r>
              <a:rPr lang="en-US" sz="2400" b="1" dirty="0" err="1">
                <a:solidFill>
                  <a:schemeClr val="tx1"/>
                </a:solidFill>
                <a:latin typeface="Courier"/>
                <a:cs typeface="Courier"/>
              </a:rPr>
              <a:t>condor_q</a:t>
            </a:r>
            <a:r>
              <a:rPr lang="en-US" sz="2400" dirty="0">
                <a:solidFill>
                  <a:schemeClr val="tx1"/>
                </a:solidFill>
              </a:rPr>
              <a:t> shows </a:t>
            </a:r>
            <a:r>
              <a:rPr lang="en-US" sz="2400" u="sng" dirty="0">
                <a:solidFill>
                  <a:schemeClr val="tx1"/>
                </a:solidFill>
              </a:rPr>
              <a:t>your jobs only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u="sng" dirty="0">
                <a:solidFill>
                  <a:schemeClr val="tx1"/>
                </a:solidFill>
              </a:rPr>
              <a:t>batches</a:t>
            </a:r>
            <a:r>
              <a:rPr lang="en-US" sz="2400" dirty="0">
                <a:solidFill>
                  <a:schemeClr val="tx1"/>
                </a:solidFill>
              </a:rPr>
              <a:t> jobs that were submitted together: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tx1"/>
                </a:solidFill>
              </a:rPr>
              <a:t>Limit </a:t>
            </a:r>
            <a:r>
              <a:rPr lang="en-US" sz="2400" b="1" dirty="0" err="1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condor_q</a:t>
            </a:r>
            <a:r>
              <a:rPr lang="en-US" sz="2400" dirty="0">
                <a:solidFill>
                  <a:schemeClr val="tx1"/>
                </a:solidFill>
              </a:rPr>
              <a:t> by username, </a:t>
            </a:r>
            <a:r>
              <a:rPr lang="en-US" sz="2400" i="1" dirty="0" err="1">
                <a:solidFill>
                  <a:srgbClr val="CB3A46"/>
                </a:solidFill>
                <a:latin typeface="Courier"/>
                <a:cs typeface="Courier"/>
              </a:rPr>
              <a:t>ClusterId</a:t>
            </a:r>
            <a:r>
              <a:rPr lang="en-US" sz="2400" dirty="0">
                <a:solidFill>
                  <a:srgbClr val="CB3A46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or full </a:t>
            </a:r>
            <a:r>
              <a:rPr lang="en-US" sz="2400" i="1" dirty="0" err="1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r>
              <a:rPr lang="en-US" sz="2400" dirty="0">
                <a:solidFill>
                  <a:srgbClr val="000000"/>
                </a:solidFill>
              </a:rPr>
              <a:t>, (denoted </a:t>
            </a:r>
            <a:r>
              <a:rPr lang="en-US" sz="2400" dirty="0">
                <a:solidFill>
                  <a:srgbClr val="CB3A46"/>
                </a:solidFill>
                <a:latin typeface="Courier"/>
                <a:cs typeface="Courier"/>
              </a:rPr>
              <a:t>[U/C/J]</a:t>
            </a:r>
            <a:r>
              <a:rPr lang="en-US" sz="2400" dirty="0">
                <a:solidFill>
                  <a:srgbClr val="000000"/>
                </a:solidFill>
                <a:cs typeface="Arial"/>
              </a:rPr>
              <a:t> in following slides).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399" y="1837603"/>
            <a:ext cx="8191501" cy="1415772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condor_q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-- </a:t>
            </a:r>
            <a:r>
              <a:rPr lang="de-DE" dirty="0" err="1">
                <a:solidFill>
                  <a:schemeClr val="bg1"/>
                </a:solidFill>
                <a:latin typeface="Courier"/>
                <a:cs typeface="Courier"/>
              </a:rPr>
              <a:t>Schedd</a:t>
            </a:r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: </a:t>
            </a:r>
            <a:r>
              <a:rPr lang="de-DE" dirty="0" err="1">
                <a:solidFill>
                  <a:schemeClr val="bg1"/>
                </a:solidFill>
                <a:latin typeface="Courier"/>
                <a:cs typeface="Courier"/>
              </a:rPr>
              <a:t>learn.chtc.wisc.edu</a:t>
            </a:r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 : &lt;128.104.101.92&gt; @ 05/01/17 10:35:54</a:t>
            </a:r>
          </a:p>
          <a:p>
            <a:r>
              <a:rPr lang="de-DE" dirty="0">
                <a:solidFill>
                  <a:schemeClr val="bg1"/>
                </a:solidFill>
                <a:latin typeface="Courier"/>
                <a:cs typeface="Courier"/>
              </a:rPr>
              <a:t>OWNER  BATCH_NAME             SUBMITTED   DONE   RUN    IDLE  TOTAL JOB_IDS</a:t>
            </a:r>
          </a:p>
          <a:p>
            <a:r>
              <a:rPr lang="sk-SK" b="1" dirty="0">
                <a:solidFill>
                  <a:schemeClr val="bg1"/>
                </a:solidFill>
                <a:latin typeface="Courier"/>
                <a:cs typeface="Courier"/>
              </a:rPr>
              <a:t>alice  CMD: compare_states   5/9  11:05      _      _      1      1 128.0</a:t>
            </a:r>
          </a:p>
          <a:p>
            <a:endParaRPr lang="sk-SK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sk-SK" dirty="0">
                <a:solidFill>
                  <a:schemeClr val="bg1"/>
                </a:solidFill>
                <a:latin typeface="Courier"/>
                <a:cs typeface="Courier"/>
              </a:rPr>
              <a:t>1 jobs; 0 completed, 0 removed, 1 idle, 0 running, 0 held, 0 suspended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600" y="3225232"/>
            <a:ext cx="373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B3A46"/>
                </a:solidFill>
                <a:latin typeface="Courier"/>
                <a:cs typeface="Courier"/>
              </a:rPr>
              <a:t>JobId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ClusterID.ProcID</a:t>
            </a:r>
            <a:endParaRPr lang="en-US" sz="2000" b="1" dirty="0">
              <a:solidFill>
                <a:srgbClr val="CB3A46"/>
              </a:solidFill>
              <a:latin typeface="Courier"/>
              <a:cs typeface="Courier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102999" y="2800350"/>
            <a:ext cx="0" cy="5302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6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</a:t>
            </a:r>
            <a:r>
              <a:rPr lang="en-US" dirty="0" err="1">
                <a:latin typeface="Courier"/>
                <a:cs typeface="Courier"/>
              </a:rPr>
              <a:t>condor_q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047750"/>
            <a:ext cx="8191501" cy="3660994"/>
          </a:xfrm>
        </p:spPr>
        <p:txBody>
          <a:bodyPr/>
          <a:lstStyle/>
          <a:p>
            <a:r>
              <a:rPr lang="en-US" sz="2400" dirty="0"/>
              <a:t>To see individual job details, use:</a:t>
            </a:r>
          </a:p>
          <a:p>
            <a:pPr marL="0" indent="0">
              <a:buNone/>
            </a:pPr>
            <a:r>
              <a:rPr lang="en-US" sz="2400" dirty="0">
                <a:latin typeface="Courier"/>
                <a:cs typeface="Courier"/>
              </a:rPr>
              <a:t>  </a:t>
            </a:r>
            <a:r>
              <a:rPr lang="en-US" sz="2400" b="1" dirty="0" err="1">
                <a:latin typeface="Courier"/>
                <a:cs typeface="Courier"/>
              </a:rPr>
              <a:t>condor_q</a:t>
            </a:r>
            <a:r>
              <a:rPr lang="en-US" sz="2400" dirty="0">
                <a:latin typeface="Courier"/>
                <a:cs typeface="Courier"/>
              </a:rPr>
              <a:t> </a:t>
            </a:r>
            <a:r>
              <a:rPr lang="mr-IN" sz="2400" b="1" dirty="0">
                <a:solidFill>
                  <a:srgbClr val="CB3A46"/>
                </a:solidFill>
                <a:latin typeface="Courier"/>
                <a:cs typeface="Courier"/>
              </a:rPr>
              <a:t>–</a:t>
            </a:r>
            <a:r>
              <a:rPr lang="en-US" sz="2400" b="1" dirty="0" err="1">
                <a:solidFill>
                  <a:srgbClr val="CB3A46"/>
                </a:solidFill>
                <a:latin typeface="Courier"/>
                <a:cs typeface="Courier"/>
              </a:rPr>
              <a:t>nobatch</a:t>
            </a: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We will use the </a:t>
            </a:r>
            <a:r>
              <a:rPr lang="en-US" sz="2400" b="1" dirty="0">
                <a:latin typeface="Courier"/>
                <a:cs typeface="Courier"/>
              </a:rPr>
              <a:t>-</a:t>
            </a:r>
            <a:r>
              <a:rPr lang="en-US" sz="2400" b="1" dirty="0" err="1">
                <a:latin typeface="Courier"/>
                <a:cs typeface="Courier"/>
              </a:rPr>
              <a:t>nobatch</a:t>
            </a:r>
            <a:r>
              <a:rPr lang="en-US" sz="2400" b="1" dirty="0">
                <a:latin typeface="Courier"/>
                <a:cs typeface="Courier"/>
              </a:rPr>
              <a:t> </a:t>
            </a:r>
            <a:r>
              <a:rPr lang="en-US" sz="2400" dirty="0"/>
              <a:t>option in the following slides to see extra detail about what is happening with a job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399" y="2114312"/>
            <a:ext cx="8191501" cy="184665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condor_q</a:t>
            </a:r>
            <a:r>
              <a:rPr lang="en-US" sz="1600" b="1" dirty="0">
                <a:solidFill>
                  <a:srgbClr val="C00000"/>
                </a:solidFill>
                <a:latin typeface="Courier"/>
                <a:cs typeface="Courier"/>
              </a:rPr>
              <a:t> -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nobatch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: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learn.chtc.wisc.edu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: &lt;128.104.101.92&gt;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      5/9  11:09   0+00:00:00 I  0   0.0 </a:t>
            </a:r>
            <a:r>
              <a:rPr lang="en-US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128.1       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alice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      5/9  11:09   0+00:00:00 I  0   0.0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Courier"/>
                <a:cs typeface="Courier"/>
              </a:rPr>
              <a:t>compare_states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chemeClr val="bg2"/>
                </a:solidFill>
                <a:latin typeface="Courier"/>
                <a:cs typeface="Courier"/>
              </a:rPr>
              <a:t>...</a:t>
            </a:r>
          </a:p>
          <a:p>
            <a:endParaRPr lang="en-US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1 idle, 0 running, 0 held, 0 suspended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58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Idle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14704" y="2780875"/>
            <a:ext cx="26476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job.log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job.err</a:t>
            </a:r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81000" y="1047750"/>
            <a:ext cx="8343901" cy="1231106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nobatch</a:t>
            </a:r>
            <a:endParaRPr lang="en-US" b="1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&lt;128.104.101.92&gt;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      5/9  11:09   0+00:00:00 I  0   0.0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1 idle, 0 running, 0 held, 0 suspended</a:t>
            </a:r>
          </a:p>
        </p:txBody>
      </p:sp>
      <p:sp>
        <p:nvSpPr>
          <p:cNvPr id="55" name="Oval 54"/>
          <p:cNvSpPr/>
          <p:nvPr/>
        </p:nvSpPr>
        <p:spPr>
          <a:xfrm>
            <a:off x="4724400" y="1596599"/>
            <a:ext cx="389708" cy="36555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Oval 55"/>
          <p:cNvSpPr/>
          <p:nvPr/>
        </p:nvSpPr>
        <p:spPr>
          <a:xfrm>
            <a:off x="3153734" y="1960091"/>
            <a:ext cx="1037266" cy="35558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5E0EF6-406B-004A-AA1A-EDED3F9B0C1E}"/>
              </a:ext>
            </a:extLst>
          </p:cNvPr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Access Point</a:t>
            </a:r>
          </a:p>
        </p:txBody>
      </p:sp>
    </p:spTree>
    <p:extLst>
      <p:ext uri="{BB962C8B-B14F-4D97-AF65-F5344CB8AC3E}">
        <p14:creationId xmlns:p14="http://schemas.microsoft.com/office/powerpoint/2010/main" val="279864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Starts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0398" y="2917615"/>
            <a:ext cx="1814602" cy="97655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compare_states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wi.dat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us.dat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43253" y="3050233"/>
            <a:ext cx="1947947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047750"/>
            <a:ext cx="8343901" cy="1231106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nobatch</a:t>
            </a:r>
            <a:endParaRPr lang="en-US" b="1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&lt;128.104.101.92:9618&gt;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5/9  11:09   0+00:00:00 &lt;  0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0 idle, 1 running, 0 held, 0 suspended</a:t>
            </a:r>
          </a:p>
        </p:txBody>
      </p:sp>
      <p:sp>
        <p:nvSpPr>
          <p:cNvPr id="18" name="Oval 17"/>
          <p:cNvSpPr/>
          <p:nvPr/>
        </p:nvSpPr>
        <p:spPr>
          <a:xfrm>
            <a:off x="4724400" y="1504950"/>
            <a:ext cx="457200" cy="466153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3" name="Rectangle 22"/>
          <p:cNvSpPr/>
          <p:nvPr/>
        </p:nvSpPr>
        <p:spPr>
          <a:xfrm>
            <a:off x="5867649" y="2777084"/>
            <a:ext cx="2438151" cy="20235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execute_dir</a:t>
            </a:r>
            <a:r>
              <a:rPr lang="en-US" dirty="0">
                <a:latin typeface="Courier"/>
                <a:cs typeface="Courier"/>
              </a:rPr>
              <a:t>)/</a:t>
            </a:r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0A16BF-1709-564D-AA3E-A2D76F5E5580}"/>
              </a:ext>
            </a:extLst>
          </p:cNvPr>
          <p:cNvSpPr/>
          <p:nvPr/>
        </p:nvSpPr>
        <p:spPr>
          <a:xfrm>
            <a:off x="1314704" y="2780875"/>
            <a:ext cx="26476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job.log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job.err</a:t>
            </a:r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7A3DC3-B5FB-6048-AAB5-EA85932A931F}"/>
              </a:ext>
            </a:extLst>
          </p:cNvPr>
          <p:cNvSpPr/>
          <p:nvPr/>
        </p:nvSpPr>
        <p:spPr>
          <a:xfrm>
            <a:off x="5867400" y="2777082"/>
            <a:ext cx="2667000" cy="2023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(</a:t>
            </a:r>
            <a:r>
              <a:rPr lang="en-US" sz="1600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execute_dir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91B5B6-9737-BD4B-8CCF-2B36CD166A53}"/>
              </a:ext>
            </a:extLst>
          </p:cNvPr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Access Point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3F0161-0F89-7841-A151-E4E4BD5B784F}"/>
              </a:ext>
            </a:extLst>
          </p:cNvPr>
          <p:cNvSpPr/>
          <p:nvPr/>
        </p:nvSpPr>
        <p:spPr>
          <a:xfrm>
            <a:off x="5781947" y="2402740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Execute Point</a:t>
            </a:r>
          </a:p>
        </p:txBody>
      </p:sp>
    </p:spTree>
    <p:extLst>
      <p:ext uri="{BB962C8B-B14F-4D97-AF65-F5344CB8AC3E}">
        <p14:creationId xmlns:p14="http://schemas.microsoft.com/office/powerpoint/2010/main" val="691010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Running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1047750"/>
            <a:ext cx="8343901" cy="1231106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nobatch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&lt;128.104.101.92&gt;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128.0      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5/9  11:09   0+00:01:08 R  0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0 idle, 1 running, 0 held, 0 suspended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24400" y="1581150"/>
            <a:ext cx="389708" cy="36555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/>
          <p:cNvSpPr/>
          <p:nvPr/>
        </p:nvSpPr>
        <p:spPr>
          <a:xfrm>
            <a:off x="3991934" y="1960091"/>
            <a:ext cx="1189666" cy="35558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69E9D-0B62-874B-AAC8-A2E672BCB735}"/>
              </a:ext>
            </a:extLst>
          </p:cNvPr>
          <p:cNvSpPr/>
          <p:nvPr/>
        </p:nvSpPr>
        <p:spPr>
          <a:xfrm>
            <a:off x="1314704" y="2780875"/>
            <a:ext cx="26476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job.log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job.err</a:t>
            </a:r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48BD66-FCF7-BB4A-8CA6-F6B73D31A7DE}"/>
              </a:ext>
            </a:extLst>
          </p:cNvPr>
          <p:cNvSpPr/>
          <p:nvPr/>
        </p:nvSpPr>
        <p:spPr>
          <a:xfrm>
            <a:off x="5867400" y="2777082"/>
            <a:ext cx="2667000" cy="2023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execute_dir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stderr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stdout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wi.dat.out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subdir/</a:t>
            </a:r>
            <a:r>
              <a:rPr lang="en-US" sz="1600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tmp.dat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B3534D-CBD9-EA49-B7E8-4DFB71DC57AF}"/>
              </a:ext>
            </a:extLst>
          </p:cNvPr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Access Point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BE2D49-BD49-6F40-87F4-C944E9641CD0}"/>
              </a:ext>
            </a:extLst>
          </p:cNvPr>
          <p:cNvSpPr/>
          <p:nvPr/>
        </p:nvSpPr>
        <p:spPr>
          <a:xfrm>
            <a:off x="5781947" y="2402740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Execute Point</a:t>
            </a:r>
          </a:p>
        </p:txBody>
      </p:sp>
    </p:spTree>
    <p:extLst>
      <p:ext uri="{BB962C8B-B14F-4D97-AF65-F5344CB8AC3E}">
        <p14:creationId xmlns:p14="http://schemas.microsoft.com/office/powerpoint/2010/main" val="226078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Completes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151310" y="3261217"/>
            <a:ext cx="1350498" cy="90422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stderr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stdout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algn="ctr"/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wi.dat.out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843253" y="4135295"/>
            <a:ext cx="1947947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047750"/>
            <a:ext cx="8343901" cy="1231106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condor_q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 -</a:t>
            </a:r>
            <a:r>
              <a:rPr lang="en-US" b="1" dirty="0" err="1">
                <a:solidFill>
                  <a:schemeClr val="bg1"/>
                </a:solidFill>
                <a:latin typeface="Courier"/>
                <a:cs typeface="Courier"/>
              </a:rPr>
              <a:t>nobatch</a:t>
            </a:r>
            <a:endParaRPr lang="en-US" b="1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&lt;128.104.101.92&gt;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    OWNER      SUBMITTED     RUN_TIME ST PRI SIZE CMD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128        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  5/9  11:09   0+00:02:02 &gt;  0   0.0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compare_states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wi.dat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us.dat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 jobs; 0 completed, 0 removed, 0 idle, 1 running, 0 held, 0 suspended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67400" y="2777082"/>
            <a:ext cx="2667000" cy="2023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execute_dir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stderr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stdout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wi.dat.out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b="1" dirty="0">
                <a:solidFill>
                  <a:schemeClr val="bg2"/>
                </a:solidFill>
                <a:latin typeface="Courier"/>
                <a:cs typeface="Courier"/>
              </a:rPr>
              <a:t>subdir/</a:t>
            </a:r>
            <a:r>
              <a:rPr lang="en-US" sz="1600" b="1" dirty="0" err="1">
                <a:solidFill>
                  <a:schemeClr val="bg2"/>
                </a:solidFill>
                <a:latin typeface="Courier"/>
                <a:cs typeface="Courier"/>
              </a:rPr>
              <a:t>tmp.dat</a:t>
            </a:r>
            <a:endParaRPr lang="en-US" sz="1600" b="1" dirty="0">
              <a:solidFill>
                <a:schemeClr val="bg2"/>
              </a:solidFill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  <a:p>
            <a:endParaRPr lang="en-US" sz="1600" b="1" dirty="0">
              <a:latin typeface="Courier"/>
              <a:cs typeface="Courier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Access Point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81947" y="2402740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Execute Point</a:t>
            </a:r>
          </a:p>
        </p:txBody>
      </p:sp>
      <p:sp>
        <p:nvSpPr>
          <p:cNvPr id="23" name="Oval 22"/>
          <p:cNvSpPr/>
          <p:nvPr/>
        </p:nvSpPr>
        <p:spPr>
          <a:xfrm>
            <a:off x="4724400" y="1581150"/>
            <a:ext cx="389708" cy="365551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9B2193-6200-AE45-BBA0-065DAF98A648}"/>
              </a:ext>
            </a:extLst>
          </p:cNvPr>
          <p:cNvSpPr/>
          <p:nvPr/>
        </p:nvSpPr>
        <p:spPr>
          <a:xfrm>
            <a:off x="1314704" y="2780875"/>
            <a:ext cx="26476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compare_states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wi.dat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	</a:t>
            </a:r>
            <a:r>
              <a:rPr lang="en-US" sz="1600" dirty="0" err="1">
                <a:latin typeface="Courier"/>
                <a:cs typeface="Courier"/>
              </a:rPr>
              <a:t>us.dat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job.log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job.out</a:t>
            </a:r>
            <a:endParaRPr lang="en-US" sz="1600" b="1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	</a:t>
            </a:r>
            <a:r>
              <a:rPr lang="en-US" sz="1600" b="1" dirty="0" err="1">
                <a:latin typeface="Courier"/>
                <a:cs typeface="Courier"/>
              </a:rPr>
              <a:t>job.err</a:t>
            </a:r>
            <a:endParaRPr lang="en-US" sz="1600" b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805467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Completes (cont.)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1" y="1047750"/>
            <a:ext cx="8343900" cy="1200329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condor_q</a:t>
            </a:r>
            <a:r>
              <a:rPr lang="en-US" sz="1200" b="1" dirty="0">
                <a:solidFill>
                  <a:srgbClr val="FFFFFF"/>
                </a:solidFill>
                <a:latin typeface="Courier"/>
                <a:cs typeface="Courier"/>
              </a:rPr>
              <a:t> -</a:t>
            </a:r>
            <a:r>
              <a:rPr lang="en-US" sz="1200" b="1" dirty="0" err="1">
                <a:solidFill>
                  <a:srgbClr val="FFFFFF"/>
                </a:solidFill>
                <a:latin typeface="Courier"/>
                <a:cs typeface="Courier"/>
              </a:rPr>
              <a:t>nobatch</a:t>
            </a:r>
            <a:endParaRPr lang="en-US" sz="1200" b="1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--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Schedd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: submit-5.chtc.wisc.edu : &lt;128.104.101.92:9618?...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OWNER            SUBMITTED     RUN_TIME ST PRI SIZE CMD</a:t>
            </a:r>
          </a:p>
          <a:p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0 jobs; 0 completed, 0 removed, 0 idle, 0 running, 0 held, 0 suspended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14704" y="2780875"/>
            <a:ext cx="24190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wi.dat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us.dat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job.log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job.out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job.err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	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wi.dat.out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3E8E8-F300-5F4B-8F2B-B2FBBC2FBB69}"/>
              </a:ext>
            </a:extLst>
          </p:cNvPr>
          <p:cNvSpPr/>
          <p:nvPr/>
        </p:nvSpPr>
        <p:spPr>
          <a:xfrm>
            <a:off x="1219200" y="2379473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Access Point</a:t>
            </a:r>
          </a:p>
        </p:txBody>
      </p:sp>
    </p:spTree>
    <p:extLst>
      <p:ext uri="{BB962C8B-B14F-4D97-AF65-F5344CB8AC3E}">
        <p14:creationId xmlns:p14="http://schemas.microsoft.com/office/powerpoint/2010/main" val="1895736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File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971550"/>
            <a:ext cx="8458200" cy="3816429"/>
          </a:xfrm>
          <a:prstGeom prst="rect">
            <a:avLst/>
          </a:prstGeom>
          <a:solidFill>
            <a:srgbClr val="FDF4D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urier"/>
                <a:cs typeface="Courier"/>
              </a:rPr>
              <a:t>000 (128.000.000) </a:t>
            </a:r>
            <a:r>
              <a:rPr lang="en-US" sz="1100" b="1" dirty="0">
                <a:latin typeface="Courier"/>
                <a:cs typeface="Courier"/>
              </a:rPr>
              <a:t>05/09 11:09:08 Job submitted </a:t>
            </a:r>
            <a:r>
              <a:rPr lang="en-US" sz="1100" dirty="0">
                <a:latin typeface="Courier"/>
                <a:cs typeface="Courier"/>
              </a:rPr>
              <a:t>from host: &lt;128.104.101.92&amp;sock=6423_b881_3&gt;</a:t>
            </a:r>
          </a:p>
          <a:p>
            <a:r>
              <a:rPr lang="en-US" sz="1100" dirty="0">
                <a:latin typeface="Courier"/>
                <a:cs typeface="Courier"/>
              </a:rPr>
              <a:t>...</a:t>
            </a:r>
          </a:p>
          <a:p>
            <a:r>
              <a:rPr lang="en-US" sz="1100" dirty="0">
                <a:latin typeface="Courier"/>
                <a:cs typeface="Courier"/>
              </a:rPr>
              <a:t>001 (128.000.000) </a:t>
            </a:r>
            <a:r>
              <a:rPr lang="en-US" sz="1100" b="1" dirty="0">
                <a:latin typeface="Courier"/>
                <a:cs typeface="Courier"/>
              </a:rPr>
              <a:t>05/09 11:10:46 Job executing </a:t>
            </a:r>
            <a:r>
              <a:rPr lang="en-US" sz="1100" dirty="0">
                <a:latin typeface="Courier"/>
                <a:cs typeface="Courier"/>
              </a:rPr>
              <a:t>on host: &lt;128.104.101.128:9618&amp;sock=5053_3126_3&gt;</a:t>
            </a:r>
          </a:p>
          <a:p>
            <a:r>
              <a:rPr lang="en-US" sz="1100" dirty="0">
                <a:latin typeface="Courier"/>
                <a:cs typeface="Courier"/>
              </a:rPr>
              <a:t>...</a:t>
            </a:r>
          </a:p>
          <a:p>
            <a:r>
              <a:rPr lang="en-US" sz="1100" dirty="0">
                <a:latin typeface="Courier"/>
                <a:cs typeface="Courier"/>
              </a:rPr>
              <a:t>006 (128.000.000) 05/09 11:10:54 Image size of job updated: 220</a:t>
            </a:r>
          </a:p>
          <a:p>
            <a:r>
              <a:rPr lang="en-US" sz="1100" dirty="0">
                <a:latin typeface="Courier"/>
                <a:cs typeface="Courier"/>
              </a:rPr>
              <a:t>	1  -  </a:t>
            </a:r>
            <a:r>
              <a:rPr lang="en-US" sz="1100" dirty="0" err="1">
                <a:latin typeface="Courier"/>
                <a:cs typeface="Courier"/>
              </a:rPr>
              <a:t>MemoryUsage</a:t>
            </a:r>
            <a:r>
              <a:rPr lang="en-US" sz="1100" dirty="0">
                <a:latin typeface="Courier"/>
                <a:cs typeface="Courier"/>
              </a:rPr>
              <a:t> of job (MB)</a:t>
            </a:r>
          </a:p>
          <a:p>
            <a:r>
              <a:rPr lang="en-US" sz="1100" dirty="0">
                <a:latin typeface="Courier"/>
                <a:cs typeface="Courier"/>
              </a:rPr>
              <a:t>	220  -  </a:t>
            </a:r>
            <a:r>
              <a:rPr lang="en-US" sz="1100" dirty="0" err="1">
                <a:latin typeface="Courier"/>
                <a:cs typeface="Courier"/>
              </a:rPr>
              <a:t>ResidentSetSize</a:t>
            </a:r>
            <a:r>
              <a:rPr lang="en-US" sz="1100" dirty="0">
                <a:latin typeface="Courier"/>
                <a:cs typeface="Courier"/>
              </a:rPr>
              <a:t> of job (KB)</a:t>
            </a:r>
          </a:p>
          <a:p>
            <a:r>
              <a:rPr lang="en-US" sz="1100" dirty="0">
                <a:latin typeface="Courier"/>
                <a:cs typeface="Courier"/>
              </a:rPr>
              <a:t>...</a:t>
            </a:r>
          </a:p>
          <a:p>
            <a:r>
              <a:rPr lang="en-US" sz="1100" dirty="0">
                <a:latin typeface="Courier"/>
                <a:cs typeface="Courier"/>
              </a:rPr>
              <a:t>005 (128.000.000) </a:t>
            </a:r>
            <a:r>
              <a:rPr lang="en-US" sz="1100" b="1" dirty="0">
                <a:latin typeface="Courier"/>
                <a:cs typeface="Courier"/>
              </a:rPr>
              <a:t>05/09 11:12:48 Job terminated.</a:t>
            </a:r>
          </a:p>
          <a:p>
            <a:r>
              <a:rPr lang="en-US" sz="1100" dirty="0">
                <a:latin typeface="Courier"/>
                <a:cs typeface="Courier"/>
              </a:rPr>
              <a:t>	(1) Normal termination (return value 0)</a:t>
            </a:r>
          </a:p>
          <a:p>
            <a:r>
              <a:rPr lang="de-DE" sz="1100" dirty="0">
                <a:latin typeface="Courier"/>
                <a:cs typeface="Courier"/>
              </a:rPr>
              <a:t>		</a:t>
            </a:r>
            <a:r>
              <a:rPr lang="de-DE" sz="1100" dirty="0" err="1">
                <a:latin typeface="Courier"/>
                <a:cs typeface="Courier"/>
              </a:rPr>
              <a:t>Usr</a:t>
            </a:r>
            <a:r>
              <a:rPr lang="de-DE" sz="1100" dirty="0">
                <a:latin typeface="Courier"/>
                <a:cs typeface="Courier"/>
              </a:rPr>
              <a:t> 0 00:00:00, </a:t>
            </a:r>
            <a:r>
              <a:rPr lang="de-DE" sz="1100" dirty="0" err="1">
                <a:latin typeface="Courier"/>
                <a:cs typeface="Courier"/>
              </a:rPr>
              <a:t>Sys</a:t>
            </a:r>
            <a:r>
              <a:rPr lang="de-DE" sz="1100" dirty="0">
                <a:latin typeface="Courier"/>
                <a:cs typeface="Courier"/>
              </a:rPr>
              <a:t> 0 00:00:00  -  Run Remote </a:t>
            </a:r>
            <a:r>
              <a:rPr lang="de-DE" sz="1100" dirty="0" err="1">
                <a:latin typeface="Courier"/>
                <a:cs typeface="Courier"/>
              </a:rPr>
              <a:t>Usage</a:t>
            </a:r>
            <a:endParaRPr lang="de-DE" sz="1100" dirty="0">
              <a:latin typeface="Courier"/>
              <a:cs typeface="Courier"/>
            </a:endParaRPr>
          </a:p>
          <a:p>
            <a:r>
              <a:rPr lang="en-US" sz="1100" dirty="0">
                <a:latin typeface="Courier"/>
                <a:cs typeface="Courier"/>
              </a:rPr>
              <a:t>		</a:t>
            </a:r>
            <a:r>
              <a:rPr lang="en-US" sz="1100" dirty="0" err="1">
                <a:latin typeface="Courier"/>
                <a:cs typeface="Courier"/>
              </a:rPr>
              <a:t>Usr</a:t>
            </a:r>
            <a:r>
              <a:rPr lang="en-US" sz="1100" dirty="0">
                <a:latin typeface="Courier"/>
                <a:cs typeface="Courier"/>
              </a:rPr>
              <a:t> 0 00:00:00, Sys 0 00:00:00  -  Run Local Usage</a:t>
            </a:r>
          </a:p>
          <a:p>
            <a:r>
              <a:rPr lang="en-US" sz="1100" dirty="0">
                <a:latin typeface="Courier"/>
                <a:cs typeface="Courier"/>
              </a:rPr>
              <a:t>		</a:t>
            </a:r>
            <a:r>
              <a:rPr lang="en-US" sz="1100" dirty="0" err="1">
                <a:latin typeface="Courier"/>
                <a:cs typeface="Courier"/>
              </a:rPr>
              <a:t>Usr</a:t>
            </a:r>
            <a:r>
              <a:rPr lang="en-US" sz="1100" dirty="0">
                <a:latin typeface="Courier"/>
                <a:cs typeface="Courier"/>
              </a:rPr>
              <a:t> 0 00:00:00, Sys 0 00:00:00  -  Total Remote Usage</a:t>
            </a:r>
          </a:p>
          <a:p>
            <a:r>
              <a:rPr lang="en-US" sz="1100" dirty="0">
                <a:latin typeface="Courier"/>
                <a:cs typeface="Courier"/>
              </a:rPr>
              <a:t>		</a:t>
            </a:r>
            <a:r>
              <a:rPr lang="en-US" sz="1100" dirty="0" err="1">
                <a:latin typeface="Courier"/>
                <a:cs typeface="Courier"/>
              </a:rPr>
              <a:t>Usr</a:t>
            </a:r>
            <a:r>
              <a:rPr lang="en-US" sz="1100" dirty="0">
                <a:latin typeface="Courier"/>
                <a:cs typeface="Courier"/>
              </a:rPr>
              <a:t> 0 00:00:00, Sys 0 00:00:00  -  Total Local Usage</a:t>
            </a:r>
          </a:p>
          <a:p>
            <a:r>
              <a:rPr lang="en-US" sz="1100" dirty="0">
                <a:latin typeface="Courier"/>
                <a:cs typeface="Courier"/>
              </a:rPr>
              <a:t>	0  -  Run Bytes Sent By Job</a:t>
            </a:r>
          </a:p>
          <a:p>
            <a:r>
              <a:rPr lang="en-US" sz="1100" dirty="0">
                <a:latin typeface="Courier"/>
                <a:cs typeface="Courier"/>
              </a:rPr>
              <a:t>	33  -  Run Bytes Received By Job</a:t>
            </a:r>
          </a:p>
          <a:p>
            <a:r>
              <a:rPr lang="en-US" sz="1100" dirty="0">
                <a:latin typeface="Courier"/>
                <a:cs typeface="Courier"/>
              </a:rPr>
              <a:t>	0  -  Total Bytes Sent By Job</a:t>
            </a:r>
          </a:p>
          <a:p>
            <a:r>
              <a:rPr lang="en-US" sz="1100" dirty="0">
                <a:latin typeface="Courier"/>
                <a:cs typeface="Courier"/>
              </a:rPr>
              <a:t>	33  -  Total Bytes Received By Job</a:t>
            </a:r>
          </a:p>
          <a:p>
            <a:r>
              <a:rPr lang="en-US" sz="1100" dirty="0">
                <a:latin typeface="Courier"/>
                <a:cs typeface="Courier"/>
              </a:rPr>
              <a:t>	</a:t>
            </a:r>
            <a:r>
              <a:rPr lang="en-US" sz="1100" b="1" dirty="0" err="1">
                <a:latin typeface="Courier"/>
                <a:cs typeface="Courier"/>
              </a:rPr>
              <a:t>Partitionable</a:t>
            </a:r>
            <a:r>
              <a:rPr lang="en-US" sz="1100" b="1" dirty="0">
                <a:latin typeface="Courier"/>
                <a:cs typeface="Courier"/>
              </a:rPr>
              <a:t> Resources :    Usage  Request Allocated</a:t>
            </a:r>
          </a:p>
          <a:p>
            <a:r>
              <a:rPr lang="ro-RO" sz="1100" b="1" dirty="0">
                <a:latin typeface="Courier"/>
                <a:cs typeface="Courier"/>
              </a:rPr>
              <a:t>	   Cpus                 :                 1         1</a:t>
            </a:r>
          </a:p>
          <a:p>
            <a:r>
              <a:rPr lang="da-DK" sz="1100" b="1" dirty="0">
                <a:latin typeface="Courier"/>
                <a:cs typeface="Courier"/>
              </a:rPr>
              <a:t>	   Disk (KB)            :       14    20480  17203728</a:t>
            </a:r>
          </a:p>
          <a:p>
            <a:r>
              <a:rPr lang="en-US" sz="1100" b="1" dirty="0">
                <a:latin typeface="Courier"/>
                <a:cs typeface="Courier"/>
              </a:rPr>
              <a:t>	   Memory (MB)          :        1       20        20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05001" y="1012178"/>
            <a:ext cx="2514598" cy="155931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ounded Rectangle 4"/>
          <p:cNvSpPr/>
          <p:nvPr/>
        </p:nvSpPr>
        <p:spPr>
          <a:xfrm>
            <a:off x="1905000" y="1352550"/>
            <a:ext cx="2514599" cy="2286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ounded Rectangle 5"/>
          <p:cNvSpPr/>
          <p:nvPr/>
        </p:nvSpPr>
        <p:spPr>
          <a:xfrm>
            <a:off x="1920686" y="2343150"/>
            <a:ext cx="2575113" cy="2286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ounded Rectangle 6"/>
          <p:cNvSpPr/>
          <p:nvPr/>
        </p:nvSpPr>
        <p:spPr>
          <a:xfrm>
            <a:off x="1143000" y="4019550"/>
            <a:ext cx="4677335" cy="685800"/>
          </a:xfrm>
          <a:prstGeom prst="roundRect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6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mpkin-Pie-Whole-Sl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64323"/>
            <a:ext cx="3505200" cy="15982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08984" y="3714750"/>
            <a:ext cx="1454739" cy="775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whole computer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5615723" y="4539602"/>
            <a:ext cx="1454739" cy="775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your request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26"/>
            <a:ext cx="7315200" cy="3514725"/>
          </a:xfrm>
        </p:spPr>
        <p:txBody>
          <a:bodyPr/>
          <a:lstStyle/>
          <a:p>
            <a:r>
              <a:rPr lang="en-US" sz="2400" dirty="0"/>
              <a:t>Jobs are nearly always using a </a:t>
            </a:r>
            <a:r>
              <a:rPr lang="en-US" sz="2400" b="1" i="1" dirty="0"/>
              <a:t>portion of </a:t>
            </a:r>
            <a:r>
              <a:rPr lang="en-US" sz="2400" dirty="0"/>
              <a:t>a machine, and not the whole thing</a:t>
            </a:r>
          </a:p>
          <a:p>
            <a:r>
              <a:rPr lang="en-US" sz="2400" dirty="0"/>
              <a:t>Very important to request appropriate resources (</a:t>
            </a:r>
            <a:r>
              <a:rPr lang="en-US" sz="2400" b="1" i="1" dirty="0"/>
              <a:t>memory</a:t>
            </a:r>
            <a:r>
              <a:rPr lang="en-US" sz="2400" dirty="0"/>
              <a:t>, </a:t>
            </a:r>
            <a:r>
              <a:rPr lang="en-US" sz="2400" b="1" i="1" dirty="0" err="1"/>
              <a:t>cpus</a:t>
            </a:r>
            <a:r>
              <a:rPr lang="en-US" sz="2400" dirty="0"/>
              <a:t>, </a:t>
            </a:r>
            <a:r>
              <a:rPr lang="en-US" sz="2400" b="1" i="1" dirty="0"/>
              <a:t>disk</a:t>
            </a:r>
            <a:r>
              <a:rPr lang="en-US" sz="2400" dirty="0"/>
              <a:t>)</a:t>
            </a:r>
          </a:p>
          <a:p>
            <a:pPr lvl="1"/>
            <a:r>
              <a:rPr lang="en-US" sz="2000" b="1" dirty="0"/>
              <a:t>requesting too little</a:t>
            </a:r>
            <a:r>
              <a:rPr lang="en-US" sz="2000" dirty="0"/>
              <a:t>: causes problems for your and other jobs; jobs might by ‘held’ by HTCondor</a:t>
            </a:r>
          </a:p>
          <a:p>
            <a:pPr lvl="1"/>
            <a:r>
              <a:rPr lang="en-US" sz="2000" b="1" dirty="0"/>
              <a:t>requesting too much: </a:t>
            </a:r>
            <a:r>
              <a:rPr lang="en-US" sz="2000" dirty="0"/>
              <a:t>jobs will match to fewer “slots” than they could, and you’ll block other jobs</a:t>
            </a:r>
          </a:p>
          <a:p>
            <a:pPr lvl="1"/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81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</a:t>
            </a:r>
            <a:r>
              <a:rPr lang="en-US" i="1" dirty="0"/>
              <a:t>OSG-able</a:t>
            </a:r>
            <a:r>
              <a:rPr lang="en-US" dirty="0"/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6996D7-AA9A-FA4C-AAA3-E6614221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87230"/>
            <a:ext cx="8158518" cy="39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42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History and Status</a:t>
            </a:r>
          </a:p>
        </p:txBody>
      </p: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609600" y="1000126"/>
            <a:ext cx="7937500" cy="3705224"/>
          </a:xfrm>
        </p:spPr>
        <p:txBody>
          <a:bodyPr/>
          <a:lstStyle/>
          <a:p>
            <a:r>
              <a:rPr lang="en-US" sz="2200" dirty="0"/>
              <a:t>History</a:t>
            </a:r>
          </a:p>
          <a:p>
            <a:pPr lvl="1"/>
            <a:r>
              <a:rPr lang="en-US" sz="1800" dirty="0"/>
              <a:t>Started in 1988 as a “cycle scavenger”</a:t>
            </a:r>
          </a:p>
          <a:p>
            <a:r>
              <a:rPr lang="en-US" sz="2200" dirty="0"/>
              <a:t>Today</a:t>
            </a:r>
          </a:p>
          <a:p>
            <a:pPr lvl="1"/>
            <a:r>
              <a:rPr lang="en-US" sz="1800" dirty="0"/>
              <a:t>Developed within the CHTC by professional developers</a:t>
            </a:r>
          </a:p>
          <a:p>
            <a:pPr lvl="1"/>
            <a:r>
              <a:rPr lang="en-US" sz="1800" dirty="0"/>
              <a:t>Used all over the world, by:</a:t>
            </a:r>
          </a:p>
          <a:p>
            <a:pPr lvl="2"/>
            <a:r>
              <a:rPr lang="en-US" sz="1800" dirty="0"/>
              <a:t>campuses, national labs, Einstein/</a:t>
            </a:r>
            <a:r>
              <a:rPr lang="en-US" sz="1800" dirty="0" err="1"/>
              <a:t>Folding@Home</a:t>
            </a:r>
            <a:endParaRPr lang="en-US" sz="1800" dirty="0"/>
          </a:p>
          <a:p>
            <a:pPr lvl="2"/>
            <a:r>
              <a:rPr lang="en-US" sz="1800" dirty="0" err="1"/>
              <a:t>Dreamworks</a:t>
            </a:r>
            <a:r>
              <a:rPr lang="en-US" sz="1800" dirty="0"/>
              <a:t>, Boeing, SpaceX, investment firms, </a:t>
            </a:r>
            <a:r>
              <a:rPr lang="mr-IN" sz="1800" dirty="0"/>
              <a:t>…</a:t>
            </a:r>
            <a:endParaRPr lang="en-US" sz="1800" dirty="0"/>
          </a:p>
          <a:p>
            <a:pPr lvl="2"/>
            <a:r>
              <a:rPr lang="en-US" sz="1800" b="1" dirty="0"/>
              <a:t>The OSG!!</a:t>
            </a:r>
          </a:p>
          <a:p>
            <a:r>
              <a:rPr lang="en-US" sz="2200" dirty="0" err="1"/>
              <a:t>Miron</a:t>
            </a:r>
            <a:r>
              <a:rPr lang="en-US" sz="2200" dirty="0"/>
              <a:t> </a:t>
            </a:r>
            <a:r>
              <a:rPr lang="en-US" sz="2200" dirty="0" err="1"/>
              <a:t>Livny</a:t>
            </a:r>
            <a:r>
              <a:rPr lang="en-US" sz="2200" dirty="0"/>
              <a:t> </a:t>
            </a:r>
          </a:p>
          <a:p>
            <a:pPr lvl="1"/>
            <a:r>
              <a:rPr lang="en-US" sz="1800" dirty="0"/>
              <a:t>Professor, UW-Madison Computer Sciences</a:t>
            </a:r>
          </a:p>
          <a:p>
            <a:pPr lvl="1"/>
            <a:r>
              <a:rPr lang="en-US" sz="1800" dirty="0"/>
              <a:t>CHTC Director, OSG Technical Director</a:t>
            </a:r>
          </a:p>
        </p:txBody>
      </p:sp>
      <p:sp>
        <p:nvSpPr>
          <p:cNvPr id="27" name="object 21"/>
          <p:cNvSpPr/>
          <p:nvPr/>
        </p:nvSpPr>
        <p:spPr>
          <a:xfrm>
            <a:off x="7315200" y="3181350"/>
            <a:ext cx="1429132" cy="1666874"/>
          </a:xfrm>
          <a:prstGeom prst="rect">
            <a:avLst/>
          </a:prstGeom>
          <a:blipFill>
            <a:blip r:embed="rId2" cstate="print"/>
            <a:srcRect/>
            <a:stretch>
              <a:fillRect l="-13699" r="-21121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 descr="HTCondor_red_blk_nota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34" y="1276350"/>
            <a:ext cx="2901587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multiple jobs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88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one job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467544" y="3723878"/>
            <a:ext cx="8229600" cy="1102066"/>
          </a:xfrm>
        </p:spPr>
        <p:txBody>
          <a:bodyPr/>
          <a:lstStyle/>
          <a:p>
            <a:r>
              <a:rPr lang="en-US" dirty="0"/>
              <a:t>Goal: create 3 jobs that each analyze a different input file.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1427944"/>
            <a:ext cx="4859363" cy="2136631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file.in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dirty="0" err="1">
                <a:latin typeface="Courier"/>
                <a:cs typeface="Courier"/>
              </a:rPr>
              <a:t>job.out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1059582"/>
            <a:ext cx="1415973" cy="279796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96270" y="1532932"/>
            <a:ext cx="2349590" cy="15162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file0.in</a:t>
            </a:r>
          </a:p>
          <a:p>
            <a:r>
              <a:rPr lang="en-US" b="1" dirty="0">
                <a:latin typeface="Courier"/>
                <a:cs typeface="Courier"/>
              </a:rPr>
              <a:t>file1.in</a:t>
            </a:r>
          </a:p>
          <a:p>
            <a:r>
              <a:rPr lang="en-US" b="1" dirty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12160" y="1203598"/>
            <a:ext cx="1985452" cy="305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47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51470"/>
            <a:ext cx="7496175" cy="857250"/>
          </a:xfrm>
        </p:spPr>
        <p:txBody>
          <a:bodyPr/>
          <a:lstStyle/>
          <a:p>
            <a:r>
              <a:rPr lang="en-US" sz="2800" dirty="0"/>
              <a:t>One submit file per job </a:t>
            </a:r>
            <a:br>
              <a:rPr lang="en-US" sz="2800" dirty="0"/>
            </a:br>
            <a:r>
              <a:rPr lang="en-US" sz="2800" dirty="0"/>
              <a:t>(not recommended!)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1560" y="1211920"/>
            <a:ext cx="4859363" cy="1600438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b="1" dirty="0">
                <a:latin typeface="Courier"/>
                <a:cs typeface="Courier"/>
              </a:rPr>
              <a:t>file0.in file0.out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file0.in</a:t>
            </a: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b="1" dirty="0">
                <a:latin typeface="Courier"/>
                <a:cs typeface="Courier"/>
              </a:rPr>
              <a:t>job0.out</a:t>
            </a: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b="1" dirty="0">
                <a:latin typeface="Courier"/>
                <a:cs typeface="Courier"/>
              </a:rPr>
              <a:t>job0.err</a:t>
            </a:r>
          </a:p>
          <a:p>
            <a:r>
              <a:rPr lang="en-US" dirty="0">
                <a:latin typeface="Courier"/>
                <a:cs typeface="Courier"/>
              </a:rPr>
              <a:t>queue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937052"/>
            <a:ext cx="1542410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"/>
                <a:cs typeface="Courier"/>
              </a:rPr>
              <a:t>job0.submit</a:t>
            </a:r>
          </a:p>
        </p:txBody>
      </p:sp>
      <p:sp>
        <p:nvSpPr>
          <p:cNvPr id="7" name="Rectangle 6"/>
          <p:cNvSpPr/>
          <p:nvPr/>
        </p:nvSpPr>
        <p:spPr>
          <a:xfrm>
            <a:off x="5996270" y="1532932"/>
            <a:ext cx="2349590" cy="22849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file0.in</a:t>
            </a:r>
          </a:p>
          <a:p>
            <a:r>
              <a:rPr lang="en-US" b="1" dirty="0">
                <a:latin typeface="Courier"/>
                <a:cs typeface="Courier"/>
              </a:rPr>
              <a:t>file1.in</a:t>
            </a:r>
          </a:p>
          <a:p>
            <a:r>
              <a:rPr lang="en-US" b="1" dirty="0">
                <a:latin typeface="Courier"/>
                <a:cs typeface="Courier"/>
              </a:rPr>
              <a:t>file2.in</a:t>
            </a:r>
          </a:p>
          <a:p>
            <a:r>
              <a:rPr lang="en-US" dirty="0">
                <a:latin typeface="Courier"/>
                <a:cs typeface="Courier"/>
              </a:rPr>
              <a:t>(etc.)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job0.submit</a:t>
            </a:r>
          </a:p>
          <a:p>
            <a:r>
              <a:rPr lang="en-US" b="1" dirty="0">
                <a:latin typeface="Courier"/>
                <a:cs typeface="Courier"/>
              </a:rPr>
              <a:t>job1.submit</a:t>
            </a:r>
          </a:p>
          <a:p>
            <a:r>
              <a:rPr lang="en-US" b="1" dirty="0">
                <a:latin typeface="Courier"/>
                <a:cs typeface="Courier"/>
              </a:rPr>
              <a:t>job2.submit</a:t>
            </a:r>
          </a:p>
          <a:p>
            <a:r>
              <a:rPr lang="en-US" dirty="0">
                <a:latin typeface="Courier"/>
                <a:cs typeface="Courier"/>
              </a:rPr>
              <a:t>(etc.)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2160" y="1203598"/>
            <a:ext cx="1985452" cy="305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510" y="3156136"/>
            <a:ext cx="4859363" cy="1600438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b="1" dirty="0">
                <a:latin typeface="Courier"/>
                <a:cs typeface="Courier"/>
              </a:rPr>
              <a:t>file1.in file1.out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file1.in</a:t>
            </a:r>
          </a:p>
          <a:p>
            <a:r>
              <a:rPr lang="en-US" dirty="0">
                <a:latin typeface="Courier"/>
                <a:cs typeface="Courier"/>
              </a:rPr>
              <a:t>output = </a:t>
            </a:r>
            <a:r>
              <a:rPr lang="en-US" b="1" dirty="0">
                <a:latin typeface="Courier"/>
                <a:cs typeface="Courier"/>
              </a:rPr>
              <a:t>job1.out</a:t>
            </a: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b="1" dirty="0">
                <a:latin typeface="Courier"/>
                <a:cs typeface="Courier"/>
              </a:rPr>
              <a:t>job1.err</a:t>
            </a:r>
          </a:p>
          <a:p>
            <a:r>
              <a:rPr lang="en-US" dirty="0">
                <a:latin typeface="Courier"/>
                <a:cs typeface="Courier"/>
              </a:rPr>
              <a:t>queue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510" y="2881268"/>
            <a:ext cx="1542410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"/>
                <a:cs typeface="Courier"/>
              </a:rPr>
              <a:t>job1.submit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0873" y="4465444"/>
            <a:ext cx="92525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600" i="1" dirty="0" err="1">
                <a:solidFill>
                  <a:srgbClr val="000000"/>
                </a:solidFill>
                <a:latin typeface="Courier"/>
                <a:cs typeface="Courier"/>
              </a:rPr>
              <a:t>etc</a:t>
            </a:r>
            <a:r>
              <a:rPr lang="mr-IN" sz="1600" i="1" dirty="0">
                <a:solidFill>
                  <a:srgbClr val="000000"/>
                </a:solidFill>
                <a:latin typeface="Courier"/>
                <a:cs typeface="Courier"/>
              </a:rPr>
              <a:t>…</a:t>
            </a:r>
            <a:r>
              <a:rPr lang="en-US" sz="1600" i="1" dirty="0">
                <a:solidFill>
                  <a:srgbClr val="000000"/>
                </a:solidFill>
                <a:latin typeface="Courier"/>
                <a:cs typeface="Courier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6953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Variables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403505" y="1059582"/>
            <a:ext cx="3546423" cy="37404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  <a:noAutofit/>
          </a:bodyPr>
          <a:lstStyle>
            <a:lvl1pPr marL="342786" indent="-34278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Font typeface="Times" charset="0"/>
              <a:buChar char="•"/>
              <a:defRPr kumimoji="1"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701" indent="-2856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Symbol" charset="0"/>
              <a:buChar char="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2pPr>
            <a:lvl3pPr marL="1142618" indent="-22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0"/>
              <a:buChar char="§"/>
              <a:defRPr kumimoji="1"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599666" indent="-22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0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6712" indent="-22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0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5pPr>
            <a:lvl6pPr marL="2513759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6pPr>
            <a:lvl7pPr marL="2970806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7pPr>
            <a:lvl8pPr marL="3427853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8pPr>
            <a:lvl9pPr marL="3884900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>
                <a:cs typeface="Arial"/>
              </a:rPr>
              <a:t>Each job’s </a:t>
            </a:r>
            <a:r>
              <a:rPr lang="en-US" sz="2000" b="1" dirty="0" err="1">
                <a:solidFill>
                  <a:schemeClr val="accent1"/>
                </a:solidFill>
                <a:latin typeface="Courier"/>
                <a:cs typeface="Courier"/>
              </a:rPr>
              <a:t>ClusterId</a:t>
            </a:r>
            <a:r>
              <a:rPr lang="en-US" sz="2000" dirty="0">
                <a:cs typeface="Arial"/>
              </a:rPr>
              <a:t> and </a:t>
            </a:r>
            <a:r>
              <a:rPr lang="en-US" sz="2000" b="1" dirty="0" err="1">
                <a:solidFill>
                  <a:schemeClr val="accent1"/>
                </a:solidFill>
                <a:latin typeface="Courier"/>
                <a:cs typeface="Courier"/>
              </a:rPr>
              <a:t>ProcId</a:t>
            </a:r>
            <a:r>
              <a:rPr lang="en-US" sz="2000" dirty="0">
                <a:cs typeface="Arial"/>
              </a:rPr>
              <a:t> numbers are autogenerated and saved as job attributes. </a:t>
            </a:r>
          </a:p>
          <a:p>
            <a:pPr marL="0" indent="0">
              <a:buNone/>
            </a:pPr>
            <a:endParaRPr lang="en-US" sz="2000" dirty="0">
              <a:cs typeface="Arial"/>
            </a:endParaRPr>
          </a:p>
          <a:p>
            <a:pPr marL="0" indent="0">
              <a:buNone/>
            </a:pPr>
            <a:r>
              <a:rPr lang="en-US" sz="2000" b="1" dirty="0">
                <a:cs typeface="Arial"/>
              </a:rPr>
              <a:t>You can reference them inside the submit file using:*</a:t>
            </a:r>
          </a:p>
          <a:p>
            <a:pPr lvl="1"/>
            <a:r>
              <a:rPr lang="en-US" sz="2000" b="1" dirty="0">
                <a:cs typeface="Arial"/>
              </a:rPr>
              <a:t>$(</a:t>
            </a:r>
            <a:r>
              <a:rPr lang="en-US" sz="2000" b="1" dirty="0">
                <a:latin typeface="Courier"/>
                <a:cs typeface="Courier"/>
              </a:rPr>
              <a:t>Cluster)</a:t>
            </a:r>
            <a:endParaRPr lang="en-US" sz="2000" b="1" dirty="0">
              <a:cs typeface="Arial"/>
            </a:endParaRPr>
          </a:p>
          <a:p>
            <a:pPr lvl="1"/>
            <a:r>
              <a:rPr lang="en-US" sz="2000" b="1" dirty="0">
                <a:cs typeface="Arial"/>
              </a:rPr>
              <a:t>$(</a:t>
            </a:r>
            <a:r>
              <a:rPr lang="en-US" sz="2000" b="1" dirty="0">
                <a:latin typeface="Courier"/>
                <a:cs typeface="Courier"/>
              </a:rPr>
              <a:t>Process)</a:t>
            </a:r>
            <a:endParaRPr lang="en-US" sz="2000" b="1" dirty="0"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9097" y="1193329"/>
            <a:ext cx="5389768" cy="3223961"/>
            <a:chOff x="-9097" y="1193329"/>
            <a:chExt cx="5389768" cy="3223961"/>
          </a:xfrm>
        </p:grpSpPr>
        <p:sp>
          <p:nvSpPr>
            <p:cNvPr id="6" name="Rectangle 5"/>
            <p:cNvSpPr/>
            <p:nvPr/>
          </p:nvSpPr>
          <p:spPr>
            <a:xfrm>
              <a:off x="-9097" y="2110515"/>
              <a:ext cx="1556761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Courier"/>
                  <a:cs typeface="Courier"/>
                </a:rPr>
                <a:t>queue </a:t>
              </a:r>
              <a:r>
                <a:rPr lang="en-US" sz="2000" i="1" dirty="0">
                  <a:latin typeface="Courier"/>
                  <a:cs typeface="Courier"/>
                </a:rPr>
                <a:t>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71800" y="1594714"/>
              <a:ext cx="1196721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128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71800" y="2110515"/>
              <a:ext cx="1196721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128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88721" y="2640643"/>
              <a:ext cx="1196721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128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71163" y="1594714"/>
              <a:ext cx="663400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71163" y="2110515"/>
              <a:ext cx="663400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71163" y="2640643"/>
              <a:ext cx="663400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2</a:t>
              </a:r>
            </a:p>
          </p:txBody>
        </p:sp>
        <p:cxnSp>
          <p:nvCxnSpPr>
            <p:cNvPr id="13" name="Straight Arrow Connector 12"/>
            <p:cNvCxnSpPr>
              <a:stCxn id="6" idx="3"/>
              <a:endCxn id="7" idx="1"/>
            </p:cNvCxnSpPr>
            <p:nvPr/>
          </p:nvCxnSpPr>
          <p:spPr>
            <a:xfrm flipV="1">
              <a:off x="1547664" y="1995893"/>
              <a:ext cx="1224136" cy="5158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6" idx="3"/>
              <a:endCxn id="8" idx="1"/>
            </p:cNvCxnSpPr>
            <p:nvPr/>
          </p:nvCxnSpPr>
          <p:spPr>
            <a:xfrm>
              <a:off x="1547664" y="2511694"/>
              <a:ext cx="12241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6" idx="3"/>
              <a:endCxn id="9" idx="1"/>
            </p:cNvCxnSpPr>
            <p:nvPr/>
          </p:nvCxnSpPr>
          <p:spPr>
            <a:xfrm>
              <a:off x="1547664" y="2511694"/>
              <a:ext cx="1241057" cy="5301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2627784" y="1193329"/>
              <a:ext cx="1493027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latin typeface="Courier"/>
                  <a:cs typeface="Courier"/>
                </a:rPr>
                <a:t>ClusterId</a:t>
              </a:r>
              <a:endParaRPr lang="en-US" sz="1800" b="1" dirty="0">
                <a:latin typeface="Courier"/>
                <a:cs typeface="Courier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995936" y="1193329"/>
              <a:ext cx="1352814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latin typeface="Courier"/>
                  <a:cs typeface="Courier"/>
                </a:rPr>
                <a:t>ProcId</a:t>
              </a:r>
              <a:endParaRPr lang="en-US" sz="1800" b="1" dirty="0">
                <a:latin typeface="Courier"/>
                <a:cs typeface="Courier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88721" y="3127788"/>
              <a:ext cx="1196721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rial"/>
                  <a:cs typeface="Arial"/>
                </a:rPr>
                <a:t>...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71800" y="3614933"/>
              <a:ext cx="1196721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128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71163" y="3614933"/>
              <a:ext cx="663400" cy="8023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i="1" dirty="0">
                  <a:latin typeface="Arial"/>
                  <a:cs typeface="Arial"/>
                </a:rPr>
                <a:t>N-1</a:t>
              </a:r>
            </a:p>
          </p:txBody>
        </p:sp>
        <p:cxnSp>
          <p:nvCxnSpPr>
            <p:cNvPr id="21" name="Straight Arrow Connector 20"/>
            <p:cNvCxnSpPr>
              <a:stCxn id="6" idx="3"/>
              <a:endCxn id="19" idx="1"/>
            </p:cNvCxnSpPr>
            <p:nvPr/>
          </p:nvCxnSpPr>
          <p:spPr>
            <a:xfrm>
              <a:off x="1547664" y="2511694"/>
              <a:ext cx="1224136" cy="15044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4139668" y="3136829"/>
              <a:ext cx="1241003" cy="7842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rial"/>
                  <a:cs typeface="Arial"/>
                </a:rPr>
                <a:t>...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58031" y="4856261"/>
            <a:ext cx="3228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 $(</a:t>
            </a:r>
            <a:r>
              <a:rPr lang="en-US" dirty="0" err="1"/>
              <a:t>ClusterId</a:t>
            </a:r>
            <a:r>
              <a:rPr lang="en-US" dirty="0"/>
              <a:t>) and $(</a:t>
            </a:r>
            <a:r>
              <a:rPr lang="en-US" dirty="0" err="1"/>
              <a:t>ProcId</a:t>
            </a:r>
            <a:r>
              <a:rPr lang="en-US" dirty="0"/>
              <a:t>) also 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18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496175" cy="857250"/>
          </a:xfrm>
        </p:spPr>
        <p:txBody>
          <a:bodyPr/>
          <a:lstStyle/>
          <a:p>
            <a:r>
              <a:rPr lang="en-US" sz="3200" dirty="0"/>
              <a:t>Using $(Process) for Numbered Files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427944"/>
            <a:ext cx="5328592" cy="2031325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r>
              <a:rPr lang="en-US" dirty="0">
                <a:latin typeface="Courier"/>
                <a:cs typeface="Courier"/>
              </a:rPr>
              <a:t>arguments = file</a:t>
            </a:r>
            <a:r>
              <a:rPr lang="en-US" b="1" dirty="0">
                <a:latin typeface="Courier"/>
                <a:cs typeface="Courier"/>
              </a:rPr>
              <a:t>$(Process)</a:t>
            </a:r>
            <a:r>
              <a:rPr lang="en-US" dirty="0">
                <a:latin typeface="Courier"/>
                <a:cs typeface="Courier"/>
              </a:rPr>
              <a:t>.in file</a:t>
            </a:r>
            <a:r>
              <a:rPr lang="en-US" b="1" dirty="0">
                <a:latin typeface="Courier"/>
                <a:cs typeface="Courier"/>
              </a:rPr>
              <a:t>$(Process)</a:t>
            </a:r>
            <a:r>
              <a:rPr lang="en-US" dirty="0">
                <a:latin typeface="Courier"/>
                <a:cs typeface="Courier"/>
              </a:rPr>
              <a:t>.out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file</a:t>
            </a:r>
            <a:r>
              <a:rPr lang="en-US" b="1" dirty="0">
                <a:latin typeface="Courier"/>
                <a:cs typeface="Courier"/>
              </a:rPr>
              <a:t>$(Process)</a:t>
            </a:r>
            <a:r>
              <a:rPr lang="en-US" dirty="0">
                <a:latin typeface="Courier"/>
                <a:cs typeface="Courier"/>
              </a:rPr>
              <a:t>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job_</a:t>
            </a:r>
            <a:r>
              <a:rPr lang="en-US" b="1" dirty="0">
                <a:latin typeface="Courier"/>
                <a:cs typeface="Courier"/>
              </a:rPr>
              <a:t>$(Cluster)</a:t>
            </a:r>
            <a:r>
              <a:rPr lang="en-US" dirty="0">
                <a:latin typeface="Courier"/>
                <a:cs typeface="Courier"/>
              </a:rPr>
              <a:t>.log</a:t>
            </a:r>
          </a:p>
          <a:p>
            <a:r>
              <a:rPr lang="en-US" dirty="0">
                <a:latin typeface="Courier"/>
                <a:cs typeface="Courier"/>
              </a:rPr>
              <a:t>output = job_</a:t>
            </a:r>
            <a:r>
              <a:rPr lang="en-US" b="1" dirty="0">
                <a:latin typeface="Courier"/>
                <a:cs typeface="Courier"/>
              </a:rPr>
              <a:t>$(Process)</a:t>
            </a:r>
            <a:r>
              <a:rPr lang="en-US" dirty="0">
                <a:latin typeface="Courier"/>
                <a:cs typeface="Courier"/>
              </a:rPr>
              <a:t>.out</a:t>
            </a:r>
          </a:p>
          <a:p>
            <a:r>
              <a:rPr lang="en-US" dirty="0">
                <a:latin typeface="Courier"/>
                <a:cs typeface="Courier"/>
              </a:rPr>
              <a:t>error = job_</a:t>
            </a:r>
            <a:r>
              <a:rPr lang="en-US" b="1" dirty="0">
                <a:latin typeface="Courier"/>
                <a:cs typeface="Courier"/>
              </a:rPr>
              <a:t>$(Process)</a:t>
            </a:r>
            <a:r>
              <a:rPr lang="en-US" dirty="0">
                <a:latin typeface="Courier"/>
                <a:cs typeface="Courier"/>
              </a:rPr>
              <a:t>.err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queue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1418978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b="1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96270" y="1532932"/>
            <a:ext cx="2349590" cy="15162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file0.in</a:t>
            </a:r>
          </a:p>
          <a:p>
            <a:r>
              <a:rPr lang="en-US" b="1" dirty="0">
                <a:latin typeface="Courier"/>
                <a:cs typeface="Courier"/>
              </a:rPr>
              <a:t>file1.in</a:t>
            </a:r>
          </a:p>
          <a:p>
            <a:r>
              <a:rPr lang="en-US" b="1" dirty="0">
                <a:latin typeface="Courier"/>
                <a:cs typeface="Courier"/>
              </a:rPr>
              <a:t>file2.in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12160" y="1203598"/>
            <a:ext cx="1985452" cy="305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0" y="3629924"/>
            <a:ext cx="9144000" cy="1102066"/>
          </a:xfrm>
        </p:spPr>
        <p:txBody>
          <a:bodyPr/>
          <a:lstStyle/>
          <a:p>
            <a:r>
              <a:rPr lang="en-US" sz="2800" dirty="0"/>
              <a:t>$(Process) and $(Cluster) allow us to provide unique values to each job and/or submission!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3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375722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Organizing Files in Sub-Directories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sub-directories and use paths in the submit file to separate various input, error, log, and output files.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43487" y="2607405"/>
            <a:ext cx="3300721" cy="2196593"/>
            <a:chOff x="2924736" y="2427734"/>
            <a:chExt cx="3300721" cy="2196593"/>
          </a:xfrm>
        </p:grpSpPr>
        <p:pic>
          <p:nvPicPr>
            <p:cNvPr id="7" name="Picture 6" descr="Signpost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736" y="2427734"/>
              <a:ext cx="3300721" cy="2196593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 rot="21210502">
              <a:off x="3084341" y="3363696"/>
              <a:ext cx="1290209" cy="3978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Arial"/>
                  <a:cs typeface="Arial"/>
                </a:rPr>
                <a:t>input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 rot="422014">
              <a:off x="4466438" y="2777883"/>
              <a:ext cx="1290209" cy="3978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Arial"/>
                  <a:cs typeface="Arial"/>
                </a:rPr>
                <a:t>output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 rot="420000">
              <a:off x="4488850" y="3061821"/>
              <a:ext cx="1290209" cy="3978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Arial"/>
                  <a:cs typeface="Arial"/>
                </a:rPr>
                <a:t>error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488850" y="3514399"/>
              <a:ext cx="1290209" cy="39785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latin typeface="Arial"/>
                  <a:cs typeface="Arial"/>
                </a:rPr>
                <a:t>log</a:t>
              </a:r>
            </a:p>
          </p:txBody>
        </p:sp>
      </p:grpSp>
      <p:sp>
        <p:nvSpPr>
          <p:cNvPr id="13" name="Rectangle 14">
            <a:extLst>
              <a:ext uri="{FF2B5EF4-FFF2-40B4-BE49-F238E27FC236}">
                <a16:creationId xmlns:a16="http://schemas.microsoft.com/office/drawing/2014/main" id="{A59DF9E0-6A2E-1849-9134-B4614CF52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68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a Directory per File Type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0723" y="2879527"/>
            <a:ext cx="6444553" cy="1815882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r>
              <a:rPr lang="en-US" dirty="0">
                <a:latin typeface="Courier"/>
                <a:cs typeface="Courier"/>
              </a:rPr>
              <a:t>arguments = file$(Process).in file$(Process).out</a:t>
            </a: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input</a:t>
            </a:r>
            <a:r>
              <a:rPr lang="en-US" dirty="0">
                <a:latin typeface="Courier"/>
                <a:cs typeface="Courier"/>
              </a:rPr>
              <a:t>/file$(Process).in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b="1" dirty="0">
                <a:latin typeface="Courier"/>
                <a:cs typeface="Courier"/>
              </a:rPr>
              <a:t>log</a:t>
            </a:r>
            <a:r>
              <a:rPr lang="en-US" dirty="0">
                <a:latin typeface="Courier"/>
                <a:cs typeface="Courier"/>
              </a:rPr>
              <a:t>/job$(Process).log</a:t>
            </a: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b="1" dirty="0">
                <a:latin typeface="Courier"/>
                <a:cs typeface="Courier"/>
              </a:rPr>
              <a:t>err</a:t>
            </a:r>
            <a:r>
              <a:rPr lang="en-US" dirty="0">
                <a:latin typeface="Courier"/>
                <a:cs typeface="Courier"/>
              </a:rPr>
              <a:t>/job$(Process).err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3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23908" y="1486200"/>
            <a:ext cx="7064516" cy="905269"/>
            <a:chOff x="196387" y="643041"/>
            <a:chExt cx="8732456" cy="1207025"/>
          </a:xfrm>
        </p:grpSpPr>
        <p:sp>
          <p:nvSpPr>
            <p:cNvPr id="6" name="Rectangle 5"/>
            <p:cNvSpPr/>
            <p:nvPr/>
          </p:nvSpPr>
          <p:spPr>
            <a:xfrm>
              <a:off x="196387" y="692358"/>
              <a:ext cx="8622492" cy="115770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 err="1">
                  <a:latin typeface="Courier"/>
                  <a:cs typeface="Courier"/>
                </a:rPr>
                <a:t>job.submit</a:t>
              </a:r>
              <a:endParaRPr lang="en-US" dirty="0">
                <a:latin typeface="Courier"/>
                <a:cs typeface="Courier"/>
              </a:endParaRPr>
            </a:p>
            <a:p>
              <a:r>
                <a:rPr lang="en-US" dirty="0" err="1">
                  <a:latin typeface="Courier"/>
                  <a:cs typeface="Courier"/>
                </a:rPr>
                <a:t>analyze.exe</a:t>
              </a:r>
              <a:endParaRPr lang="en-US" dirty="0">
                <a:latin typeface="Courier"/>
                <a:cs typeface="Courier"/>
              </a:endParaRPr>
            </a:p>
            <a:p>
              <a:endParaRPr lang="en-US" dirty="0">
                <a:latin typeface="Courier"/>
                <a:cs typeface="Courier"/>
              </a:endParaRPr>
            </a:p>
            <a:p>
              <a:endParaRPr lang="en-US" dirty="0">
                <a:latin typeface="Courier"/>
                <a:cs typeface="Courier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00141" y="696857"/>
              <a:ext cx="2041825" cy="10931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>
                  <a:latin typeface="Courier"/>
                  <a:cs typeface="Courier"/>
                </a:rPr>
                <a:t>input</a:t>
              </a:r>
              <a:r>
                <a:rPr lang="en-US" dirty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 file0.in</a:t>
              </a:r>
            </a:p>
            <a:p>
              <a:r>
                <a:rPr lang="en-US" dirty="0">
                  <a:latin typeface="Courier"/>
                  <a:cs typeface="Courier"/>
                </a:rPr>
                <a:t>  file1.in</a:t>
              </a:r>
            </a:p>
            <a:p>
              <a:r>
                <a:rPr lang="en-US" dirty="0">
                  <a:latin typeface="Courier"/>
                  <a:cs typeface="Courier"/>
                </a:rPr>
                <a:t>  file2.in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440049" y="692357"/>
              <a:ext cx="2122212" cy="1109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>
                  <a:latin typeface="Courier"/>
                  <a:cs typeface="Courier"/>
                </a:rPr>
                <a:t>log</a:t>
              </a:r>
              <a:r>
                <a:rPr lang="en-US" dirty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 job0.log</a:t>
              </a:r>
            </a:p>
            <a:p>
              <a:r>
                <a:rPr lang="en-US" dirty="0">
                  <a:latin typeface="Courier"/>
                  <a:cs typeface="Courier"/>
                </a:rPr>
                <a:t>  job1.log</a:t>
              </a:r>
            </a:p>
            <a:p>
              <a:r>
                <a:rPr lang="en-US" dirty="0">
                  <a:latin typeface="Courier"/>
                  <a:cs typeface="Courier"/>
                </a:rPr>
                <a:t>  job2.log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031714" y="692358"/>
              <a:ext cx="1897129" cy="11091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b="1" dirty="0">
                  <a:latin typeface="Courier"/>
                  <a:cs typeface="Courier"/>
                </a:rPr>
                <a:t>err</a:t>
              </a:r>
              <a:r>
                <a:rPr lang="en-US" dirty="0">
                  <a:latin typeface="Courier"/>
                  <a:cs typeface="Courier"/>
                </a:rPr>
                <a:t>/</a:t>
              </a:r>
            </a:p>
            <a:p>
              <a:r>
                <a:rPr lang="en-US" dirty="0">
                  <a:latin typeface="Courier"/>
                  <a:cs typeface="Courier"/>
                </a:rPr>
                <a:t>  job0.err</a:t>
              </a:r>
            </a:p>
            <a:p>
              <a:r>
                <a:rPr lang="en-US" dirty="0">
                  <a:latin typeface="Courier"/>
                  <a:cs typeface="Courier"/>
                </a:rPr>
                <a:t>  job1.err</a:t>
              </a:r>
            </a:p>
            <a:p>
              <a:r>
                <a:rPr lang="en-US" dirty="0">
                  <a:latin typeface="Courier"/>
                  <a:cs typeface="Courier"/>
                </a:rPr>
                <a:t>  job2.err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68721" y="643041"/>
              <a:ext cx="1430882" cy="9645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>
                  <a:latin typeface="Courier"/>
                  <a:cs typeface="Courier"/>
                </a:rPr>
                <a:t>file0.out</a:t>
              </a:r>
            </a:p>
            <a:p>
              <a:r>
                <a:rPr lang="en-US" dirty="0">
                  <a:latin typeface="Courier"/>
                  <a:cs typeface="Courier"/>
                </a:rPr>
                <a:t>file1.out</a:t>
              </a:r>
            </a:p>
            <a:p>
              <a:r>
                <a:rPr lang="en-US" dirty="0">
                  <a:latin typeface="Courier"/>
                  <a:cs typeface="Courier"/>
                </a:rPr>
                <a:t>file2.out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30723" y="2499742"/>
            <a:ext cx="1686214" cy="369332"/>
          </a:xfrm>
          <a:prstGeom prst="rect">
            <a:avLst/>
          </a:prstGeom>
          <a:noFill/>
          <a:ln w="762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800" b="1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1131590"/>
            <a:ext cx="2167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ourier"/>
                <a:cs typeface="Courier"/>
              </a:rPr>
              <a:t>(</a:t>
            </a:r>
            <a:r>
              <a:rPr lang="en-US" sz="1800" b="1" dirty="0" err="1">
                <a:latin typeface="Courier"/>
                <a:cs typeface="Courier"/>
              </a:rPr>
              <a:t>submit_dir</a:t>
            </a:r>
            <a:r>
              <a:rPr lang="en-US" sz="1800" b="1" dirty="0">
                <a:latin typeface="Courier"/>
                <a:cs typeface="Courier"/>
              </a:rPr>
              <a:t>)/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DD638EED-8125-A84B-A7AA-C8E5084FF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08EF7A-FAB7-9C45-978A-A85115B6B5E6}"/>
              </a:ext>
            </a:extLst>
          </p:cNvPr>
          <p:cNvSpPr/>
          <p:nvPr/>
        </p:nvSpPr>
        <p:spPr>
          <a:xfrm>
            <a:off x="2209800" y="4781550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*directories must be created before jobs are submitted</a:t>
            </a:r>
          </a:p>
        </p:txBody>
      </p:sp>
    </p:spTree>
    <p:extLst>
      <p:ext uri="{BB962C8B-B14F-4D97-AF65-F5344CB8AC3E}">
        <p14:creationId xmlns:p14="http://schemas.microsoft.com/office/powerpoint/2010/main" val="422754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Transfer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38800" y="1826359"/>
            <a:ext cx="2438400" cy="20235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execute_dir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analyze.exe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  <a:cs typeface="Courier"/>
              </a:rPr>
              <a:t>	file0.in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  <a:p>
            <a:endParaRPr lang="en-US" b="1" dirty="0">
              <a:latin typeface="Courier"/>
              <a:cs typeface="Courier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81811-A12E-9745-9EEE-59EF689BEF7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86104" y="1830152"/>
            <a:ext cx="2571496" cy="20197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dirty="0">
                <a:latin typeface="Courier"/>
                <a:cs typeface="Courier"/>
              </a:rPr>
              <a:t>(</a:t>
            </a:r>
            <a:r>
              <a:rPr lang="en-US" dirty="0" err="1">
                <a:latin typeface="Courier"/>
                <a:cs typeface="Courier"/>
              </a:rPr>
              <a:t>submit_dir</a:t>
            </a:r>
            <a:r>
              <a:rPr lang="en-US" dirty="0">
                <a:latin typeface="Courier"/>
                <a:cs typeface="Courier"/>
              </a:rPr>
              <a:t>)/</a:t>
            </a: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</a:t>
            </a:r>
            <a:r>
              <a:rPr lang="en-US" b="1" dirty="0" err="1">
                <a:latin typeface="Courier"/>
                <a:cs typeface="Courier"/>
              </a:rPr>
              <a:t>analyze.exe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	input/ </a:t>
            </a:r>
            <a:r>
              <a:rPr lang="en-US" b="1" dirty="0">
                <a:latin typeface="Courier"/>
                <a:cs typeface="Courier"/>
              </a:rPr>
              <a:t>file0.in</a:t>
            </a:r>
          </a:p>
          <a:p>
            <a:r>
              <a:rPr lang="en-US" dirty="0">
                <a:latin typeface="Courier"/>
                <a:cs typeface="Courier"/>
              </a:rPr>
              <a:t>  		file1.in</a:t>
            </a:r>
          </a:p>
          <a:p>
            <a:r>
              <a:rPr lang="en-US" dirty="0">
                <a:latin typeface="Courier"/>
                <a:cs typeface="Courier"/>
              </a:rPr>
              <a:t>  		file2.in</a:t>
            </a:r>
            <a:endParaRPr lang="en-US" b="1" dirty="0">
              <a:latin typeface="Courier"/>
              <a:cs typeface="Courier"/>
            </a:endParaRPr>
          </a:p>
          <a:p>
            <a:r>
              <a:rPr lang="en-US" b="1" dirty="0">
                <a:latin typeface="Courier"/>
              </a:rPr>
              <a:t>	</a:t>
            </a:r>
            <a:r>
              <a:rPr lang="en-US" dirty="0">
                <a:latin typeface="Courier"/>
              </a:rPr>
              <a:t>log/</a:t>
            </a:r>
          </a:p>
          <a:p>
            <a:r>
              <a:rPr lang="en-US" dirty="0">
                <a:latin typeface="Courier"/>
              </a:rPr>
              <a:t>	err/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90600" y="1428750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Access Point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53347" y="1452017"/>
            <a:ext cx="1533253" cy="39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Arial"/>
                <a:cs typeface="Arial"/>
              </a:rPr>
              <a:t>Execute Point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8CA036-0209-7140-9B45-EAC6CD551641}"/>
              </a:ext>
            </a:extLst>
          </p:cNvPr>
          <p:cNvSpPr/>
          <p:nvPr/>
        </p:nvSpPr>
        <p:spPr>
          <a:xfrm>
            <a:off x="3747998" y="1962150"/>
            <a:ext cx="1814602" cy="97655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ourier"/>
                <a:cs typeface="Courier"/>
              </a:rPr>
              <a:t>analyze.exe</a:t>
            </a:r>
            <a:endParaRPr lang="en-US" b="1" dirty="0">
              <a:latin typeface="Courier"/>
              <a:cs typeface="Courier"/>
            </a:endParaRPr>
          </a:p>
          <a:p>
            <a:pPr algn="ctr"/>
            <a:r>
              <a:rPr lang="en-US" b="1" dirty="0">
                <a:latin typeface="Courier"/>
                <a:cs typeface="Courier"/>
              </a:rPr>
              <a:t>file0.in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2D3AC7-2AAE-8549-BADB-A9F87509D1C8}"/>
              </a:ext>
            </a:extLst>
          </p:cNvPr>
          <p:cNvCxnSpPr/>
          <p:nvPr/>
        </p:nvCxnSpPr>
        <p:spPr>
          <a:xfrm>
            <a:off x="3690853" y="2094768"/>
            <a:ext cx="1947947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7918C2F-5171-874E-B08B-E3E9EE9C3BAC}"/>
              </a:ext>
            </a:extLst>
          </p:cNvPr>
          <p:cNvSpPr/>
          <p:nvPr/>
        </p:nvSpPr>
        <p:spPr>
          <a:xfrm>
            <a:off x="1066800" y="4019550"/>
            <a:ext cx="701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File always get transferred into the </a:t>
            </a:r>
            <a:r>
              <a:rPr lang="en-US" sz="1600" b="1" i="1" dirty="0"/>
              <a:t>top level </a:t>
            </a:r>
            <a:r>
              <a:rPr lang="en-US" sz="1600" dirty="0"/>
              <a:t>of the execute directory, </a:t>
            </a:r>
            <a:r>
              <a:rPr lang="en-US" sz="1600" b="1" dirty="0"/>
              <a:t>regardless of how they are organized on the access point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3358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Separating jobs with </a:t>
            </a:r>
            <a:r>
              <a:rPr lang="en-US" dirty="0" err="1"/>
              <a:t>InitialDir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3528" y="2715766"/>
            <a:ext cx="8453463" cy="2031325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initialdir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job$(Process)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file.in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dirty="0" err="1">
                <a:latin typeface="Courier"/>
                <a:cs typeface="Courier"/>
              </a:rPr>
              <a:t>file.in</a:t>
            </a:r>
            <a:r>
              <a:rPr lang="en-US" dirty="0">
                <a:latin typeface="Courier"/>
                <a:cs typeface="Courier"/>
              </a:rPr>
              <a:t> 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log =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error =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3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1132447"/>
            <a:ext cx="8453463" cy="12323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>
                <a:latin typeface="Courier"/>
                <a:cs typeface="Courier"/>
              </a:rPr>
              <a:t>job.submit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analyze.exe</a:t>
            </a:r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1578" y="1083644"/>
            <a:ext cx="1778000" cy="1259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latin typeface="Courier"/>
                <a:cs typeface="Courier"/>
              </a:rPr>
              <a:t>job0/</a:t>
            </a:r>
          </a:p>
          <a:p>
            <a:r>
              <a:rPr lang="en-US" b="1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61978" y="1083644"/>
            <a:ext cx="1778000" cy="1259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latin typeface="Courier"/>
                <a:cs typeface="Courier"/>
              </a:rPr>
              <a:t>job1/</a:t>
            </a:r>
          </a:p>
          <a:p>
            <a:r>
              <a:rPr lang="en-US" b="1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69862" y="1083644"/>
            <a:ext cx="1778000" cy="12595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latin typeface="Courier"/>
                <a:cs typeface="Courier"/>
              </a:rPr>
              <a:t>job2/</a:t>
            </a:r>
          </a:p>
          <a:p>
            <a:r>
              <a:rPr lang="en-US" b="1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file.in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job.log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job.err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  </a:t>
            </a:r>
            <a:r>
              <a:rPr lang="en-US" dirty="0" err="1">
                <a:latin typeface="Courier"/>
                <a:cs typeface="Courier"/>
              </a:rPr>
              <a:t>file.out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2427734"/>
            <a:ext cx="1418978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b="1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826356"/>
            <a:ext cx="15808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urier"/>
                <a:cs typeface="Courier"/>
              </a:rPr>
              <a:t>(</a:t>
            </a:r>
            <a:r>
              <a:rPr lang="en-US" b="1" dirty="0" err="1">
                <a:latin typeface="Courier"/>
                <a:cs typeface="Courier"/>
              </a:rPr>
              <a:t>submit_dir</a:t>
            </a:r>
            <a:r>
              <a:rPr lang="en-US" b="1" dirty="0">
                <a:latin typeface="Courier"/>
                <a:cs typeface="Courier"/>
              </a:rPr>
              <a:t>)/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52896" y="3141511"/>
            <a:ext cx="2629647" cy="13582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/>
                <a:cs typeface="Arial"/>
              </a:rPr>
              <a:t>executable</a:t>
            </a:r>
            <a:r>
              <a:rPr lang="en-US" dirty="0">
                <a:latin typeface="Arial"/>
                <a:cs typeface="Arial"/>
              </a:rPr>
              <a:t> must be relative to the submission directory, and *not* in the </a:t>
            </a:r>
            <a:r>
              <a:rPr lang="en-US" dirty="0" err="1">
                <a:latin typeface="Arial"/>
                <a:cs typeface="Arial"/>
              </a:rPr>
              <a:t>InitialDir</a:t>
            </a:r>
            <a:r>
              <a:rPr lang="en-US" dirty="0">
                <a:latin typeface="Arial"/>
                <a:cs typeface="Arial"/>
              </a:rPr>
              <a:t>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987824" y="2859782"/>
            <a:ext cx="2765073" cy="8577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 flipV="1">
            <a:off x="1739502" y="1641275"/>
            <a:ext cx="4013394" cy="22831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B896F2-1E0C-E84A-8FDE-DB24FF7C79A3}"/>
              </a:ext>
            </a:extLst>
          </p:cNvPr>
          <p:cNvSpPr/>
          <p:nvPr/>
        </p:nvSpPr>
        <p:spPr>
          <a:xfrm>
            <a:off x="2209800" y="4781550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*directories must be created before jobs are submitted</a:t>
            </a:r>
          </a:p>
        </p:txBody>
      </p:sp>
    </p:spTree>
    <p:extLst>
      <p:ext uri="{BB962C8B-B14F-4D97-AF65-F5344CB8AC3E}">
        <p14:creationId xmlns:p14="http://schemas.microsoft.com/office/powerpoint/2010/main" val="2013356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about non-numbered jobs?</a:t>
            </a:r>
          </a:p>
        </p:txBody>
      </p:sp>
      <p:sp>
        <p:nvSpPr>
          <p:cNvPr id="4" name="object 9"/>
          <p:cNvSpPr/>
          <p:nvPr/>
        </p:nvSpPr>
        <p:spPr>
          <a:xfrm>
            <a:off x="107504" y="2787774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2"/>
          <p:cNvSpPr txBox="1"/>
          <p:nvPr/>
        </p:nvSpPr>
        <p:spPr>
          <a:xfrm>
            <a:off x="107504" y="2859782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wi.dat.out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107504" y="3579862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2"/>
          <p:cNvSpPr txBox="1"/>
          <p:nvPr/>
        </p:nvSpPr>
        <p:spPr>
          <a:xfrm>
            <a:off x="107504" y="3651870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mo.dat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mo.dat.out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72000" y="2787774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2"/>
          <p:cNvSpPr txBox="1"/>
          <p:nvPr/>
        </p:nvSpPr>
        <p:spPr>
          <a:xfrm>
            <a:off x="4572000" y="2859782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ca.dat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ca.dat.out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4572000" y="3579862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2"/>
          <p:cNvSpPr txBox="1"/>
          <p:nvPr/>
        </p:nvSpPr>
        <p:spPr>
          <a:xfrm>
            <a:off x="4572000" y="3651870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md.dat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md.dat.out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3" name="object 9"/>
          <p:cNvSpPr/>
          <p:nvPr/>
        </p:nvSpPr>
        <p:spPr>
          <a:xfrm>
            <a:off x="107504" y="4371950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2"/>
          <p:cNvSpPr txBox="1"/>
          <p:nvPr/>
        </p:nvSpPr>
        <p:spPr>
          <a:xfrm>
            <a:off x="107504" y="4443958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wv.dat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wv.dat.out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5" name="object 9"/>
          <p:cNvSpPr/>
          <p:nvPr/>
        </p:nvSpPr>
        <p:spPr>
          <a:xfrm>
            <a:off x="4572000" y="4371950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2"/>
          <p:cNvSpPr txBox="1"/>
          <p:nvPr/>
        </p:nvSpPr>
        <p:spPr>
          <a:xfrm>
            <a:off x="4572000" y="4443958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fl.dat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fl.dat.out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19" name="object 9"/>
          <p:cNvSpPr/>
          <p:nvPr/>
        </p:nvSpPr>
        <p:spPr>
          <a:xfrm>
            <a:off x="683568" y="2715766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"/>
          <p:cNvSpPr txBox="1"/>
          <p:nvPr/>
        </p:nvSpPr>
        <p:spPr>
          <a:xfrm>
            <a:off x="683568" y="2787774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wa.dat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wa.dat.out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683568" y="3507854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"/>
          <p:cNvSpPr txBox="1"/>
          <p:nvPr/>
        </p:nvSpPr>
        <p:spPr>
          <a:xfrm>
            <a:off x="683568" y="3579862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mi.dat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mi.dat.out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23" name="object 9"/>
          <p:cNvSpPr/>
          <p:nvPr/>
        </p:nvSpPr>
        <p:spPr>
          <a:xfrm>
            <a:off x="5148064" y="2715766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"/>
          <p:cNvSpPr txBox="1"/>
          <p:nvPr/>
        </p:nvSpPr>
        <p:spPr>
          <a:xfrm>
            <a:off x="5148064" y="2787774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co.dat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co.dat.out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25" name="object 9"/>
          <p:cNvSpPr/>
          <p:nvPr/>
        </p:nvSpPr>
        <p:spPr>
          <a:xfrm>
            <a:off x="5148064" y="3507854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"/>
          <p:cNvSpPr txBox="1"/>
          <p:nvPr/>
        </p:nvSpPr>
        <p:spPr>
          <a:xfrm>
            <a:off x="5148064" y="3579862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nv.dat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nv.dat.out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27" name="object 9"/>
          <p:cNvSpPr/>
          <p:nvPr/>
        </p:nvSpPr>
        <p:spPr>
          <a:xfrm>
            <a:off x="683568" y="4299942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"/>
          <p:cNvSpPr txBox="1"/>
          <p:nvPr/>
        </p:nvSpPr>
        <p:spPr>
          <a:xfrm>
            <a:off x="683568" y="4371950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sd.dat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sd.dat.out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29" name="object 9"/>
          <p:cNvSpPr/>
          <p:nvPr/>
        </p:nvSpPr>
        <p:spPr>
          <a:xfrm>
            <a:off x="5148064" y="4299942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2"/>
          <p:cNvSpPr txBox="1"/>
          <p:nvPr/>
        </p:nvSpPr>
        <p:spPr>
          <a:xfrm>
            <a:off x="5148064" y="4371950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mn.dat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mn.dat.out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1" name="object 9"/>
          <p:cNvSpPr/>
          <p:nvPr/>
        </p:nvSpPr>
        <p:spPr>
          <a:xfrm>
            <a:off x="-396552" y="2571750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2"/>
          <p:cNvSpPr txBox="1"/>
          <p:nvPr/>
        </p:nvSpPr>
        <p:spPr>
          <a:xfrm>
            <a:off x="-396552" y="2643758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vt.dat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vt.dat.out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3" name="object 9"/>
          <p:cNvSpPr/>
          <p:nvPr/>
        </p:nvSpPr>
        <p:spPr>
          <a:xfrm>
            <a:off x="-396552" y="3363838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2"/>
          <p:cNvSpPr txBox="1"/>
          <p:nvPr/>
        </p:nvSpPr>
        <p:spPr>
          <a:xfrm>
            <a:off x="-396552" y="3435846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tx.dat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tx.dat.out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5" name="object 9"/>
          <p:cNvSpPr/>
          <p:nvPr/>
        </p:nvSpPr>
        <p:spPr>
          <a:xfrm>
            <a:off x="4067944" y="2571750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2"/>
          <p:cNvSpPr txBox="1"/>
          <p:nvPr/>
        </p:nvSpPr>
        <p:spPr>
          <a:xfrm>
            <a:off x="4067944" y="2643758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al.dat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al.dat.out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7" name="object 9"/>
          <p:cNvSpPr/>
          <p:nvPr/>
        </p:nvSpPr>
        <p:spPr>
          <a:xfrm>
            <a:off x="4067944" y="3363838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2"/>
          <p:cNvSpPr txBox="1"/>
          <p:nvPr/>
        </p:nvSpPr>
        <p:spPr>
          <a:xfrm>
            <a:off x="4067944" y="3435846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ut.dat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ut.dat.out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39" name="object 9"/>
          <p:cNvSpPr/>
          <p:nvPr/>
        </p:nvSpPr>
        <p:spPr>
          <a:xfrm>
            <a:off x="-396552" y="4155926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2"/>
          <p:cNvSpPr txBox="1"/>
          <p:nvPr/>
        </p:nvSpPr>
        <p:spPr>
          <a:xfrm>
            <a:off x="-396552" y="4227934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ak.dat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ak.dat.out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41" name="object 9"/>
          <p:cNvSpPr/>
          <p:nvPr/>
        </p:nvSpPr>
        <p:spPr>
          <a:xfrm>
            <a:off x="4067944" y="4155926"/>
            <a:ext cx="4214812" cy="693440"/>
          </a:xfrm>
          <a:custGeom>
            <a:avLst/>
            <a:gdLst/>
            <a:ahLst/>
            <a:cxnLst/>
            <a:rect l="l" t="t" r="r" b="b"/>
            <a:pathLst>
              <a:path w="9272587" h="5510509">
                <a:moveTo>
                  <a:pt x="0" y="0"/>
                </a:moveTo>
                <a:lnTo>
                  <a:pt x="0" y="5510509"/>
                </a:lnTo>
                <a:lnTo>
                  <a:pt x="9272587" y="5510509"/>
                </a:lnTo>
                <a:lnTo>
                  <a:pt x="9272587" y="0"/>
                </a:lnTo>
                <a:lnTo>
                  <a:pt x="0" y="0"/>
                </a:lnTo>
                <a:close/>
              </a:path>
            </a:pathLst>
          </a:custGeom>
          <a:solidFill>
            <a:srgbClr val="FDF4DF">
              <a:alpha val="86000"/>
            </a:srgbClr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2"/>
          <p:cNvSpPr txBox="1"/>
          <p:nvPr/>
        </p:nvSpPr>
        <p:spPr>
          <a:xfrm>
            <a:off x="4067944" y="4227934"/>
            <a:ext cx="4291011" cy="621432"/>
          </a:xfrm>
          <a:prstGeom prst="rect">
            <a:avLst/>
          </a:prstGeom>
        </p:spPr>
        <p:txBody>
          <a:bodyPr wrap="square" lIns="91440" tIns="45720" rIns="91440" bIns="45720" rtlCol="0" anchor="ctr">
            <a:no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</a:t>
            </a:r>
            <a:r>
              <a:rPr lang="en-US" dirty="0" err="1">
                <a:latin typeface="Courier"/>
                <a:cs typeface="Courier"/>
              </a:rPr>
              <a:t>tn.dat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us.dat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tn.dat.out</a:t>
            </a:r>
            <a:endParaRPr lang="en-US" dirty="0">
              <a:latin typeface="Courier"/>
              <a:cs typeface="Courier"/>
            </a:endParaRPr>
          </a:p>
          <a:p>
            <a:r>
              <a:rPr lang="is-IS" dirty="0">
                <a:latin typeface="Courier"/>
                <a:cs typeface="Courier"/>
              </a:rPr>
              <a:t>…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43" name="Content Placeholder 16"/>
          <p:cNvSpPr txBox="1">
            <a:spLocks/>
          </p:cNvSpPr>
          <p:nvPr/>
        </p:nvSpPr>
        <p:spPr bwMode="auto">
          <a:xfrm>
            <a:off x="927100" y="1152526"/>
            <a:ext cx="7772400" cy="3514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>
            <a:lvl1pPr marL="342786" indent="-342786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Font typeface="Times" charset="0"/>
              <a:buChar char="•"/>
              <a:defRPr kumimoji="1"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701" indent="-28565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Symbol" charset="0"/>
              <a:buChar char=""/>
              <a:defRPr kumimoji="1" sz="2800">
                <a:solidFill>
                  <a:schemeClr val="tx2"/>
                </a:solidFill>
                <a:latin typeface="+mn-lt"/>
                <a:ea typeface="+mn-ea"/>
              </a:defRPr>
            </a:lvl2pPr>
            <a:lvl3pPr marL="1142618" indent="-22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0"/>
              <a:buChar char="§"/>
              <a:defRPr kumimoji="1"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599666" indent="-22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0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056712" indent="-22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0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5pPr>
            <a:lvl6pPr marL="2513759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6pPr>
            <a:lvl7pPr marL="2970806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7pPr>
            <a:lvl8pPr marL="3427853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8pPr>
            <a:lvl9pPr marL="3884900" indent="-228524" algn="l" rtl="0" fontAlgn="base">
              <a:spcBef>
                <a:spcPct val="20000"/>
              </a:spcBef>
              <a:spcAft>
                <a:spcPct val="0"/>
              </a:spcAft>
              <a:buClr>
                <a:srgbClr val="3C0000"/>
              </a:buClr>
              <a:buFont typeface="Wingdings" charset="2"/>
              <a:buChar char=""/>
              <a:defRPr kumimoji="1" sz="20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/>
              <a:t>Back to our </a:t>
            </a:r>
            <a:r>
              <a:rPr lang="en-US" sz="2400" dirty="0" err="1"/>
              <a:t>compare_states</a:t>
            </a:r>
            <a:r>
              <a:rPr lang="en-US" sz="2400" dirty="0"/>
              <a:t> example</a:t>
            </a:r>
            <a:r>
              <a:rPr lang="is-IS" sz="2400" dirty="0"/>
              <a:t>…</a:t>
            </a:r>
          </a:p>
          <a:p>
            <a:r>
              <a:rPr lang="is-IS" sz="2400" dirty="0"/>
              <a:t>What if we had data for each state? We could do 50 submit files (or 50 “</a:t>
            </a:r>
            <a:r>
              <a:rPr lang="is-IS" sz="2400" dirty="0">
                <a:latin typeface="Courier"/>
                <a:cs typeface="Courier"/>
              </a:rPr>
              <a:t>queue 1” </a:t>
            </a:r>
            <a:r>
              <a:rPr lang="is-IS" sz="2400" dirty="0">
                <a:latin typeface="Arial"/>
                <a:cs typeface="Arial"/>
              </a:rPr>
              <a:t>statements</a:t>
            </a:r>
            <a:r>
              <a:rPr lang="is-IS" sz="2400" dirty="0">
                <a:latin typeface="Courier"/>
                <a:cs typeface="Courier"/>
              </a:rPr>
              <a:t>) </a:t>
            </a:r>
            <a:r>
              <a:rPr lang="is-IS" sz="2400" dirty="0"/>
              <a:t>...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8799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HTCondor</a:t>
            </a:r>
            <a:r>
              <a:rPr lang="en-US" dirty="0"/>
              <a:t> -- How It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699" y="1000126"/>
            <a:ext cx="7950201" cy="3514725"/>
          </a:xfrm>
        </p:spPr>
        <p:txBody>
          <a:bodyPr/>
          <a:lstStyle/>
          <a:p>
            <a:r>
              <a:rPr lang="en-US" sz="2800" dirty="0"/>
              <a:t>Submit tasks to a queue (on a </a:t>
            </a:r>
            <a:r>
              <a:rPr lang="en-US" sz="2800" b="1" i="1" u="sng" dirty="0"/>
              <a:t>access point</a:t>
            </a:r>
            <a:r>
              <a:rPr lang="en-US" sz="2800" dirty="0"/>
              <a:t>)</a:t>
            </a:r>
          </a:p>
          <a:p>
            <a:r>
              <a:rPr lang="en-US" sz="2800" dirty="0"/>
              <a:t>HTCondor schedules them to run on computers (</a:t>
            </a:r>
            <a:r>
              <a:rPr lang="en-US" sz="2800" b="1" i="1" u="sng" dirty="0"/>
              <a:t>execute points</a:t>
            </a:r>
            <a:r>
              <a:rPr lang="en-US" sz="2800" dirty="0"/>
              <a:t>)</a:t>
            </a:r>
          </a:p>
        </p:txBody>
      </p:sp>
      <p:pic>
        <p:nvPicPr>
          <p:cNvPr id="24" name="Picture 23" descr="HTCondor_red_blk_not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119" y="2495550"/>
            <a:ext cx="1965768" cy="46461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119504" y="2589464"/>
            <a:ext cx="2524144" cy="1977225"/>
            <a:chOff x="3086855" y="4123553"/>
            <a:chExt cx="2524144" cy="1977225"/>
          </a:xfrm>
        </p:grpSpPr>
        <p:pic>
          <p:nvPicPr>
            <p:cNvPr id="26" name="Picture 25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/>
                  <a:cs typeface="Arial"/>
                </a:rPr>
                <a:t>access point</a:t>
              </a:r>
            </a:p>
            <a:p>
              <a:pPr algn="ctr"/>
              <a:endParaRPr lang="en-US" dirty="0">
                <a:latin typeface="Arial"/>
                <a:cs typeface="Arial"/>
              </a:endParaRP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76891" y="2571750"/>
            <a:ext cx="1344064" cy="876563"/>
            <a:chOff x="6708589" y="4275951"/>
            <a:chExt cx="1750032" cy="1141325"/>
          </a:xfrm>
        </p:grpSpPr>
        <p:pic>
          <p:nvPicPr>
            <p:cNvPr id="29" name="Picture 28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point</a:t>
              </a:r>
            </a:p>
          </p:txBody>
        </p:sp>
      </p:grpSp>
      <p:pic>
        <p:nvPicPr>
          <p:cNvPr id="31" name="Picture 30" descr="stack-of-papers-537x3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9" y="3073041"/>
            <a:ext cx="1478478" cy="96362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647536" y="3303409"/>
            <a:ext cx="1344064" cy="876563"/>
            <a:chOff x="6708589" y="4275951"/>
            <a:chExt cx="1750032" cy="1141325"/>
          </a:xfrm>
        </p:grpSpPr>
        <p:pic>
          <p:nvPicPr>
            <p:cNvPr id="33" name="Picture 32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4" name="Rectangle 33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164349" y="4091642"/>
            <a:ext cx="1344064" cy="876563"/>
            <a:chOff x="6708589" y="4275951"/>
            <a:chExt cx="1750032" cy="1141325"/>
          </a:xfrm>
        </p:grpSpPr>
        <p:pic>
          <p:nvPicPr>
            <p:cNvPr id="36" name="Picture 35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7" name="Rectangle 3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cxnSp>
        <p:nvCxnSpPr>
          <p:cNvPr id="38" name="Straight Arrow Connector 37"/>
          <p:cNvCxnSpPr>
            <a:stCxn id="31" idx="3"/>
            <a:endCxn id="27" idx="1"/>
          </p:cNvCxnSpPr>
          <p:nvPr/>
        </p:nvCxnSpPr>
        <p:spPr>
          <a:xfrm>
            <a:off x="1602837" y="3554854"/>
            <a:ext cx="516667" cy="23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4" idx="2"/>
            <a:endCxn id="29" idx="1"/>
          </p:cNvCxnSpPr>
          <p:nvPr/>
        </p:nvCxnSpPr>
        <p:spPr>
          <a:xfrm>
            <a:off x="5967003" y="2960166"/>
            <a:ext cx="1309888" cy="498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2"/>
            <a:endCxn id="33" idx="1"/>
          </p:cNvCxnSpPr>
          <p:nvPr/>
        </p:nvCxnSpPr>
        <p:spPr>
          <a:xfrm>
            <a:off x="5967003" y="2960166"/>
            <a:ext cx="1680533" cy="7815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4" idx="2"/>
            <a:endCxn id="36" idx="1"/>
          </p:cNvCxnSpPr>
          <p:nvPr/>
        </p:nvCxnSpPr>
        <p:spPr>
          <a:xfrm>
            <a:off x="5967003" y="2960166"/>
            <a:ext cx="1197346" cy="15697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4" idx="2"/>
            <a:endCxn id="27" idx="3"/>
          </p:cNvCxnSpPr>
          <p:nvPr/>
        </p:nvCxnSpPr>
        <p:spPr>
          <a:xfrm flipH="1">
            <a:off x="4643648" y="2960166"/>
            <a:ext cx="1323355" cy="61791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322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429337"/>
              </p:ext>
            </p:extLst>
          </p:nvPr>
        </p:nvGraphicFramePr>
        <p:xfrm>
          <a:off x="395536" y="998608"/>
          <a:ext cx="8369272" cy="3764861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632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6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974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multiple submit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files </a:t>
                      </a:r>
                      <a:br>
                        <a:rPr lang="en-US" sz="1600" baseline="0" dirty="0">
                          <a:latin typeface="Arial"/>
                          <a:cs typeface="Arial"/>
                        </a:rPr>
                      </a:br>
                      <a:r>
                        <a:rPr lang="en-US" sz="1600" baseline="0" dirty="0">
                          <a:latin typeface="Arial"/>
                          <a:cs typeface="Arial"/>
                        </a:rPr>
                        <a:t>(multiple queue statements)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Arial"/>
                          <a:cs typeface="Arial"/>
                        </a:rPr>
                        <a:t>var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matching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i="1" dirty="0">
                          <a:latin typeface="Arial"/>
                          <a:cs typeface="Arial"/>
                        </a:rPr>
                        <a:t>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829"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Arial"/>
                          <a:cs typeface="Arial"/>
                        </a:rPr>
                        <a:t>var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i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ii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iii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mr-IN" sz="1600" dirty="0">
                          <a:latin typeface="Arial"/>
                          <a:cs typeface="Arial"/>
                        </a:rPr>
                        <a:t>…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832">
                <a:tc>
                  <a:txBody>
                    <a:bodyPr/>
                    <a:lstStyle/>
                    <a:p>
                      <a:r>
                        <a:rPr lang="en-US" sz="1600" i="1" dirty="0">
                          <a:latin typeface="Arial"/>
                          <a:cs typeface="Arial"/>
                        </a:rPr>
                        <a:t>var1,var2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from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i="1" dirty="0" err="1">
                          <a:latin typeface="Arial"/>
                          <a:cs typeface="Arial"/>
                        </a:rPr>
                        <a:t>csv_file</a:t>
                      </a:r>
                      <a:endParaRPr lang="en-US" sz="1600" i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sz="2400" dirty="0"/>
              <a:t>Submitting Multiple Jobs – Queue Statements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2114550"/>
            <a:ext cx="6315172" cy="307777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queue state </a:t>
            </a:r>
            <a:r>
              <a:rPr lang="en-US" b="1" dirty="0">
                <a:latin typeface="Courier"/>
                <a:cs typeface="Courier"/>
              </a:rPr>
              <a:t>matching</a:t>
            </a:r>
            <a:r>
              <a:rPr lang="en-US" dirty="0">
                <a:latin typeface="Courier"/>
                <a:cs typeface="Courier"/>
              </a:rPr>
              <a:t> *.</a:t>
            </a:r>
            <a:r>
              <a:rPr lang="en-US" dirty="0" err="1">
                <a:latin typeface="Courier"/>
                <a:cs typeface="Courier"/>
              </a:rPr>
              <a:t>dat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3025973"/>
            <a:ext cx="6315172" cy="307777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queue state </a:t>
            </a:r>
            <a:r>
              <a:rPr lang="en-US" b="1" dirty="0">
                <a:latin typeface="Courier"/>
                <a:cs typeface="Courier"/>
              </a:rPr>
              <a:t>in</a:t>
            </a:r>
            <a:r>
              <a:rPr lang="en-US" dirty="0">
                <a:latin typeface="Courier"/>
                <a:cs typeface="Courier"/>
              </a:rPr>
              <a:t> (</a:t>
            </a:r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ca.dat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dirty="0" err="1">
                <a:latin typeface="Courier"/>
                <a:cs typeface="Courier"/>
              </a:rPr>
              <a:t>co.dat</a:t>
            </a:r>
            <a:r>
              <a:rPr lang="en-US" dirty="0">
                <a:latin typeface="Courier"/>
                <a:cs typeface="Courier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3690813"/>
            <a:ext cx="6315172" cy="307777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queue state </a:t>
            </a:r>
            <a:r>
              <a:rPr lang="en-US" b="1" dirty="0">
                <a:latin typeface="Courier"/>
                <a:cs typeface="Courier"/>
              </a:rPr>
              <a:t>from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b="1" dirty="0" err="1">
                <a:solidFill>
                  <a:schemeClr val="accent6"/>
                </a:solidFill>
                <a:latin typeface="Courier"/>
                <a:cs typeface="Courier"/>
              </a:rPr>
              <a:t>state_list.txt</a:t>
            </a:r>
            <a:endParaRPr lang="en-US" b="1" dirty="0">
              <a:solidFill>
                <a:schemeClr val="accent6"/>
              </a:solidFill>
              <a:latin typeface="Courier"/>
              <a:cs typeface="Couri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5794" y="3638550"/>
            <a:ext cx="1495313" cy="954107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  <a:latin typeface="Courier"/>
                <a:cs typeface="Courier"/>
              </a:rPr>
              <a:t>wi.dat</a:t>
            </a:r>
            <a:endParaRPr lang="en-US" dirty="0">
              <a:solidFill>
                <a:schemeClr val="accent6"/>
              </a:solidFill>
              <a:latin typeface="Courier"/>
              <a:cs typeface="Courier"/>
            </a:endParaRPr>
          </a:p>
          <a:p>
            <a:r>
              <a:rPr lang="en-US" dirty="0" err="1">
                <a:solidFill>
                  <a:schemeClr val="accent6"/>
                </a:solidFill>
                <a:latin typeface="Courier"/>
                <a:cs typeface="Courier"/>
              </a:rPr>
              <a:t>ca.dat</a:t>
            </a:r>
            <a:endParaRPr lang="en-US" dirty="0">
              <a:solidFill>
                <a:schemeClr val="accent6"/>
              </a:solidFill>
              <a:latin typeface="Courier"/>
              <a:cs typeface="Courier"/>
            </a:endParaRPr>
          </a:p>
          <a:p>
            <a:r>
              <a:rPr lang="en-US" dirty="0" err="1">
                <a:solidFill>
                  <a:schemeClr val="accent6"/>
                </a:solidFill>
                <a:latin typeface="Courier"/>
                <a:cs typeface="Courier"/>
              </a:rPr>
              <a:t>mo.dat</a:t>
            </a:r>
            <a:endParaRPr lang="en-US" dirty="0">
              <a:solidFill>
                <a:schemeClr val="accent6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chemeClr val="accent6"/>
                </a:solidFill>
                <a:latin typeface="Courier"/>
                <a:cs typeface="Courier"/>
              </a:rPr>
              <a:t>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0032" y="4133653"/>
            <a:ext cx="2036135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accent6"/>
                </a:solidFill>
                <a:latin typeface="Courier"/>
                <a:cs typeface="Courier"/>
              </a:rPr>
              <a:t>state_list.txt</a:t>
            </a:r>
            <a:r>
              <a:rPr lang="en-US" sz="1600" b="1" dirty="0">
                <a:solidFill>
                  <a:srgbClr val="000000"/>
                </a:solidFill>
                <a:latin typeface="Courier"/>
                <a:cs typeface="Courier"/>
              </a:rPr>
              <a:t>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309964" y="1122387"/>
            <a:ext cx="6300636" cy="83976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>
            <a:off x="2286000" y="1110555"/>
            <a:ext cx="6248401" cy="85159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400800" y="1428750"/>
            <a:ext cx="2199243" cy="394529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Recommended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3D8A93-F990-AF49-B149-F18501ACF0EC}"/>
              </a:ext>
            </a:extLst>
          </p:cNvPr>
          <p:cNvSpPr txBox="1"/>
          <p:nvPr/>
        </p:nvSpPr>
        <p:spPr>
          <a:xfrm>
            <a:off x="2286000" y="2495550"/>
            <a:ext cx="6315172" cy="307777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queue directory </a:t>
            </a:r>
            <a:r>
              <a:rPr lang="en-US" b="1" dirty="0">
                <a:solidFill>
                  <a:srgbClr val="000000"/>
                </a:solidFill>
                <a:latin typeface="Courier"/>
                <a:cs typeface="Courier"/>
              </a:rPr>
              <a:t>matching</a:t>
            </a:r>
            <a:r>
              <a:rPr lang="en-US" dirty="0">
                <a:solidFill>
                  <a:srgbClr val="000000"/>
                </a:solidFill>
                <a:latin typeface="Courier"/>
                <a:cs typeface="Courier"/>
              </a:rPr>
              <a:t> job*</a:t>
            </a:r>
          </a:p>
        </p:txBody>
      </p:sp>
    </p:spTree>
    <p:extLst>
      <p:ext uri="{BB962C8B-B14F-4D97-AF65-F5344CB8AC3E}">
        <p14:creationId xmlns:p14="http://schemas.microsoft.com/office/powerpoint/2010/main" val="3048863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sz="2400" dirty="0"/>
              <a:t>Multiple Job Use Cases – Queue Statements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557821"/>
              </p:ext>
            </p:extLst>
          </p:nvPr>
        </p:nvGraphicFramePr>
        <p:xfrm>
          <a:off x="395536" y="936521"/>
          <a:ext cx="8352928" cy="3921229"/>
        </p:xfrm>
        <a:graphic>
          <a:graphicData uri="http://schemas.openxmlformats.org/drawingml/2006/table">
            <a:tbl>
              <a:tblPr bandCol="1">
                <a:tableStyleId>{616DA210-FB5B-4158-B5E0-FEB733F419BA}</a:tableStyleId>
              </a:tblPr>
              <a:tblGrid>
                <a:gridCol w="1541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567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multiple submit files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/>
                          <a:cs typeface="Arial"/>
                        </a:rPr>
                        <a:t>Not</a:t>
                      </a:r>
                      <a:r>
                        <a:rPr lang="en-US" b="1" baseline="0" dirty="0">
                          <a:latin typeface="Arial"/>
                          <a:cs typeface="Arial"/>
                        </a:rPr>
                        <a:t> recommended.  </a:t>
                      </a:r>
                      <a:r>
                        <a:rPr lang="en-US" b="0" baseline="0" dirty="0">
                          <a:latin typeface="Arial"/>
                          <a:cs typeface="Arial"/>
                        </a:rPr>
                        <a:t>Though, may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be useful for separating job </a:t>
                      </a:r>
                      <a:r>
                        <a:rPr lang="en-US" i="1" baseline="0" dirty="0">
                          <a:latin typeface="Arial"/>
                          <a:cs typeface="Arial"/>
                        </a:rPr>
                        <a:t>batches</a:t>
                      </a:r>
                      <a:r>
                        <a:rPr lang="en-US" i="0" baseline="0" dirty="0">
                          <a:latin typeface="Arial"/>
                          <a:cs typeface="Arial"/>
                        </a:rPr>
                        <a:t>, conceptually, for yourself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.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266"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Arial"/>
                          <a:cs typeface="Arial"/>
                        </a:rPr>
                        <a:t>var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matching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i="1" dirty="0">
                          <a:latin typeface="Arial"/>
                          <a:cs typeface="Arial"/>
                        </a:rPr>
                        <a:t>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/>
                          <a:cs typeface="Arial"/>
                        </a:rPr>
                        <a:t>Minimal preparation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, can use “files” or “</a:t>
                      </a:r>
                      <a:r>
                        <a:rPr lang="en-US" baseline="0" dirty="0" err="1">
                          <a:latin typeface="Arial"/>
                          <a:cs typeface="Arial"/>
                        </a:rPr>
                        <a:t>dirs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” keywords to narrow possible matches.</a:t>
                      </a:r>
                    </a:p>
                    <a:p>
                      <a:r>
                        <a:rPr lang="en-US" baseline="0" dirty="0">
                          <a:latin typeface="Arial"/>
                          <a:cs typeface="Arial"/>
                        </a:rPr>
                        <a:t>Requires good naming conventions, less reproducible.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431">
                <a:tc>
                  <a:txBody>
                    <a:bodyPr/>
                    <a:lstStyle/>
                    <a:p>
                      <a:r>
                        <a:rPr lang="en-US" sz="1600" i="1" dirty="0" err="1">
                          <a:latin typeface="Arial"/>
                          <a:cs typeface="Arial"/>
                        </a:rPr>
                        <a:t>var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in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(</a:t>
                      </a:r>
                      <a:r>
                        <a:rPr lang="en-US" sz="1600" dirty="0" err="1">
                          <a:latin typeface="Arial"/>
                          <a:cs typeface="Arial"/>
                        </a:rPr>
                        <a:t>i,ii,iii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,</a:t>
                      </a:r>
                      <a:r>
                        <a:rPr lang="mr-IN" sz="1600" dirty="0">
                          <a:latin typeface="Arial"/>
                          <a:cs typeface="Arial"/>
                        </a:rPr>
                        <a:t>…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/>
                          <a:cs typeface="Arial"/>
                        </a:rPr>
                        <a:t>All information contained in the submit file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: reproducible.</a:t>
                      </a:r>
                    </a:p>
                    <a:p>
                      <a:r>
                        <a:rPr lang="en-US" dirty="0">
                          <a:latin typeface="Arial"/>
                          <a:cs typeface="Arial"/>
                        </a:rPr>
                        <a:t>Harder to automate submit file creation.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3954">
                <a:tc>
                  <a:txBody>
                    <a:bodyPr/>
                    <a:lstStyle/>
                    <a:p>
                      <a:r>
                        <a:rPr lang="en-US" sz="1600" i="1" dirty="0">
                          <a:latin typeface="Arial"/>
                          <a:cs typeface="Arial"/>
                        </a:rPr>
                        <a:t>var1,var2 </a:t>
                      </a:r>
                      <a:r>
                        <a:rPr lang="en-US" sz="1600" b="1" dirty="0">
                          <a:latin typeface="Arial"/>
                          <a:cs typeface="Arial"/>
                        </a:rPr>
                        <a:t>from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i="1" dirty="0" err="1">
                          <a:latin typeface="Arial"/>
                          <a:cs typeface="Arial"/>
                        </a:rPr>
                        <a:t>csv_file</a:t>
                      </a:r>
                      <a:endParaRPr lang="en-US" sz="1600" i="1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7E1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/>
                          <a:cs typeface="Arial"/>
                        </a:rPr>
                        <a:t>Supports multiple variables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, highly modular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 (easy to use one submit file for many job batches that have different </a:t>
                      </a:r>
                      <a:r>
                        <a:rPr lang="en-US" i="1" baseline="0" dirty="0" err="1">
                          <a:latin typeface="Arial"/>
                          <a:cs typeface="Arial"/>
                        </a:rPr>
                        <a:t>var</a:t>
                      </a:r>
                      <a:r>
                        <a:rPr lang="en-US" i="1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i="0" baseline="0" dirty="0">
                          <a:latin typeface="Arial"/>
                          <a:cs typeface="Arial"/>
                        </a:rPr>
                        <a:t>lists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), reproducible.</a:t>
                      </a:r>
                    </a:p>
                    <a:p>
                      <a:r>
                        <a:rPr lang="en-US" baseline="0" dirty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dirty="0">
                          <a:latin typeface="Arial"/>
                          <a:cs typeface="Arial"/>
                        </a:rPr>
                        <a:t>dditiona</a:t>
                      </a:r>
                      <a:r>
                        <a:rPr lang="en-US" baseline="0" dirty="0">
                          <a:latin typeface="Arial"/>
                          <a:cs typeface="Arial"/>
                        </a:rPr>
                        <a:t>l ‘list’ file needed, but can be automated.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97E1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27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Multiple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Both the “</a:t>
            </a:r>
            <a:r>
              <a:rPr lang="en-US" sz="2800" dirty="0">
                <a:latin typeface="Courier"/>
                <a:cs typeface="Courier"/>
              </a:rPr>
              <a:t>from</a:t>
            </a:r>
            <a:r>
              <a:rPr lang="en-US" sz="2800" dirty="0"/>
              <a:t>” and “</a:t>
            </a:r>
            <a:r>
              <a:rPr lang="en-US" sz="2800" dirty="0">
                <a:latin typeface="Courier"/>
                <a:cs typeface="Courier"/>
              </a:rPr>
              <a:t>in</a:t>
            </a:r>
            <a:r>
              <a:rPr lang="en-US" sz="2800" dirty="0"/>
              <a:t>” syntax support multiple variables from a list.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2496923"/>
            <a:ext cx="5044219" cy="1384995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/>
                <a:cs typeface="Courier"/>
              </a:rPr>
              <a:t>executable = </a:t>
            </a:r>
            <a:r>
              <a:rPr lang="en-US" dirty="0" err="1">
                <a:latin typeface="Courier"/>
                <a:cs typeface="Courier"/>
              </a:rPr>
              <a:t>compare_states</a:t>
            </a:r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arguments = -y </a:t>
            </a:r>
            <a:r>
              <a:rPr lang="en-US" b="1" dirty="0">
                <a:latin typeface="Courier"/>
                <a:cs typeface="Courier"/>
              </a:rPr>
              <a:t>$(year) </a:t>
            </a:r>
            <a:r>
              <a:rPr lang="en-US" dirty="0">
                <a:latin typeface="Courier"/>
                <a:cs typeface="Courier"/>
              </a:rPr>
              <a:t>-</a:t>
            </a:r>
            <a:r>
              <a:rPr lang="en-US" dirty="0" err="1">
                <a:latin typeface="Courier"/>
                <a:cs typeface="Courier"/>
              </a:rPr>
              <a:t>i</a:t>
            </a:r>
            <a:r>
              <a:rPr lang="en-US" dirty="0">
                <a:latin typeface="Courier"/>
                <a:cs typeface="Courier"/>
              </a:rPr>
              <a:t> 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infile</a:t>
            </a:r>
            <a:r>
              <a:rPr lang="en-US" b="1" dirty="0">
                <a:latin typeface="Courier"/>
                <a:cs typeface="Courier"/>
              </a:rPr>
              <a:t>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$(</a:t>
            </a:r>
            <a:r>
              <a:rPr lang="en-US" b="1" dirty="0" err="1">
                <a:latin typeface="Courier"/>
                <a:cs typeface="Courier"/>
              </a:rPr>
              <a:t>infile</a:t>
            </a:r>
            <a:r>
              <a:rPr lang="en-US" b="1" dirty="0">
                <a:latin typeface="Courier"/>
                <a:cs typeface="Courier"/>
              </a:rPr>
              <a:t>)</a:t>
            </a:r>
          </a:p>
          <a:p>
            <a:endParaRPr lang="en-US" dirty="0">
              <a:latin typeface="Courier"/>
              <a:cs typeface="Courier"/>
            </a:endParaRPr>
          </a:p>
          <a:p>
            <a:r>
              <a:rPr lang="en-US" dirty="0">
                <a:latin typeface="Courier"/>
                <a:cs typeface="Courier"/>
              </a:rPr>
              <a:t>queue </a:t>
            </a:r>
            <a:r>
              <a:rPr lang="en-US" b="1" dirty="0" err="1">
                <a:latin typeface="Courier"/>
                <a:cs typeface="Courier"/>
              </a:rPr>
              <a:t>infile,year</a:t>
            </a:r>
            <a:r>
              <a:rPr lang="en-US" b="1" dirty="0">
                <a:latin typeface="Courier"/>
                <a:cs typeface="Courier"/>
              </a:rPr>
              <a:t> </a:t>
            </a:r>
            <a:r>
              <a:rPr lang="en-US" dirty="0">
                <a:latin typeface="Courier"/>
                <a:cs typeface="Courier"/>
              </a:rPr>
              <a:t>from </a:t>
            </a:r>
            <a:r>
              <a:rPr lang="en-US" dirty="0" err="1">
                <a:latin typeface="Courier"/>
                <a:cs typeface="Courier"/>
              </a:rPr>
              <a:t>job_list.txt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1109" y="2499742"/>
            <a:ext cx="2999097" cy="1384995"/>
          </a:xfrm>
          <a:prstGeom prst="rect">
            <a:avLst/>
          </a:prstGeom>
          <a:solidFill>
            <a:srgbClr val="FDF0E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, 2010</a:t>
            </a:r>
          </a:p>
          <a:p>
            <a:r>
              <a:rPr lang="en-US" dirty="0" err="1">
                <a:latin typeface="Courier"/>
                <a:cs typeface="Courier"/>
              </a:rPr>
              <a:t>wi.dat</a:t>
            </a:r>
            <a:r>
              <a:rPr lang="en-US" dirty="0">
                <a:latin typeface="Courier"/>
                <a:cs typeface="Courier"/>
              </a:rPr>
              <a:t>, 2015</a:t>
            </a:r>
          </a:p>
          <a:p>
            <a:r>
              <a:rPr lang="en-US" dirty="0" err="1">
                <a:latin typeface="Courier"/>
                <a:cs typeface="Courier"/>
              </a:rPr>
              <a:t>ca.dat</a:t>
            </a:r>
            <a:r>
              <a:rPr lang="en-US" dirty="0">
                <a:latin typeface="Courier"/>
                <a:cs typeface="Courier"/>
              </a:rPr>
              <a:t>, 2010</a:t>
            </a:r>
          </a:p>
          <a:p>
            <a:r>
              <a:rPr lang="en-US" dirty="0" err="1">
                <a:latin typeface="Courier"/>
                <a:cs typeface="Courier"/>
              </a:rPr>
              <a:t>ca.dat</a:t>
            </a:r>
            <a:r>
              <a:rPr lang="en-US" dirty="0">
                <a:latin typeface="Courier"/>
                <a:cs typeface="Courier"/>
              </a:rPr>
              <a:t>, 2015</a:t>
            </a:r>
          </a:p>
          <a:p>
            <a:r>
              <a:rPr lang="en-US" dirty="0" err="1">
                <a:latin typeface="Courier"/>
                <a:cs typeface="Courier"/>
              </a:rPr>
              <a:t>mo.dat</a:t>
            </a:r>
            <a:r>
              <a:rPr lang="en-US" dirty="0">
                <a:latin typeface="Courier"/>
                <a:cs typeface="Courier"/>
              </a:rPr>
              <a:t>, 2010</a:t>
            </a:r>
          </a:p>
          <a:p>
            <a:r>
              <a:rPr lang="en-US" dirty="0" err="1">
                <a:latin typeface="Courier"/>
                <a:cs typeface="Courier"/>
              </a:rPr>
              <a:t>mo.dat</a:t>
            </a:r>
            <a:r>
              <a:rPr lang="en-US" dirty="0">
                <a:latin typeface="Courier"/>
                <a:cs typeface="Courier"/>
              </a:rPr>
              <a:t>,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79" y="2158369"/>
            <a:ext cx="1415973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"/>
                <a:cs typeface="Courier"/>
              </a:rPr>
              <a:t>job.submit</a:t>
            </a:r>
            <a:endParaRPr lang="en-US" sz="1600" b="1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2161188"/>
            <a:ext cx="1665841" cy="338554"/>
          </a:xfrm>
          <a:prstGeom prst="rect">
            <a:avLst/>
          </a:prstGeom>
          <a:noFill/>
          <a:ln w="762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"/>
                <a:cs typeface="Courier"/>
              </a:rPr>
              <a:t>job_list.txt</a:t>
            </a:r>
            <a:endParaRPr lang="en-US" sz="1600" b="1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032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and Troubleshooting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30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Go Wrong?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00150"/>
            <a:ext cx="7992888" cy="362678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Jobs can go wrong “internally”:</a:t>
            </a:r>
          </a:p>
          <a:p>
            <a:pPr lvl="1"/>
            <a:r>
              <a:rPr lang="en-US" dirty="0"/>
              <a:t>the executable experiences an error</a:t>
            </a:r>
          </a:p>
          <a:p>
            <a:r>
              <a:rPr lang="en-US" dirty="0"/>
              <a:t>Jobs can go wrong </a:t>
            </a:r>
            <a:r>
              <a:rPr lang="en-US" i="1" dirty="0"/>
              <a:t>logistically, </a:t>
            </a:r>
            <a:r>
              <a:rPr lang="en-US" dirty="0"/>
              <a:t>from HTCondor’s perspective:</a:t>
            </a:r>
          </a:p>
          <a:p>
            <a:pPr lvl="1"/>
            <a:r>
              <a:rPr lang="en-US" dirty="0"/>
              <a:t>a job can’t be matched</a:t>
            </a:r>
          </a:p>
          <a:p>
            <a:pPr lvl="1"/>
            <a:r>
              <a:rPr lang="en-US" dirty="0"/>
              <a:t>files not found for transfer</a:t>
            </a:r>
          </a:p>
          <a:p>
            <a:pPr lvl="1"/>
            <a:r>
              <a:rPr lang="en-US" dirty="0"/>
              <a:t>job used too much memory </a:t>
            </a:r>
          </a:p>
          <a:p>
            <a:pPr lvl="1"/>
            <a:r>
              <a:rPr lang="en-US" dirty="0"/>
              <a:t>badly-formatted executable</a:t>
            </a:r>
          </a:p>
          <a:p>
            <a:pPr lvl="1"/>
            <a:r>
              <a:rPr lang="en-US" dirty="0"/>
              <a:t>and more...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F45CFE7E-8060-FB4B-AB46-445BDBF9A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197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Reviewing Failed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Job log, output and error files can provide valuable troubleshooting details: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764126"/>
              </p:ext>
            </p:extLst>
          </p:nvPr>
        </p:nvGraphicFramePr>
        <p:xfrm>
          <a:off x="1300734" y="1921018"/>
          <a:ext cx="6511626" cy="273896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70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05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0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53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Log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Output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/>
                          <a:cs typeface="Arial"/>
                        </a:rPr>
                        <a:t>Error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2433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when jobs were submitted, started, held, or stopped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where job ran</a:t>
                      </a:r>
                    </a:p>
                    <a:p>
                      <a:pPr marL="285750" marR="0" lvl="0" indent="-285750" algn="l" defTabSz="4570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dirty="0">
                          <a:latin typeface="+mn-lt"/>
                          <a:cs typeface="Arial"/>
                        </a:rPr>
                        <a:t>resources used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interruption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reasons</a:t>
                      </a:r>
                    </a:p>
                    <a:p>
                      <a:pPr marL="285750" marR="0" lvl="0" indent="-285750" algn="l" defTabSz="45709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600" b="1" dirty="0">
                          <a:latin typeface="+mn-lt"/>
                          <a:cs typeface="Arial"/>
                        </a:rPr>
                        <a:t>exit status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err="1">
                          <a:latin typeface="Arial"/>
                          <a:cs typeface="Arial"/>
                        </a:rPr>
                        <a:t>stdout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 (or other output files) 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may contain errors from the executable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>
                          <a:latin typeface="Arial"/>
                          <a:cs typeface="Arial"/>
                        </a:rPr>
                        <a:t>stderr c</a:t>
                      </a:r>
                      <a:r>
                        <a:rPr lang="en-US" sz="1600" dirty="0">
                          <a:latin typeface="Arial"/>
                          <a:cs typeface="Arial"/>
                        </a:rPr>
                        <a:t>aptures errors from 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the operating system, or reported by the executable, itself.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14">
            <a:extLst>
              <a:ext uri="{FF2B5EF4-FFF2-40B4-BE49-F238E27FC236}">
                <a16:creationId xmlns:a16="http://schemas.microsoft.com/office/drawing/2014/main" id="{AFDE6C89-2805-9040-8569-3D12C7CE8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06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857250"/>
          </a:xfrm>
        </p:spPr>
        <p:txBody>
          <a:bodyPr/>
          <a:lstStyle/>
          <a:p>
            <a:r>
              <a:rPr lang="en-US" dirty="0"/>
              <a:t>Job Holds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59582"/>
            <a:ext cx="7776864" cy="3629372"/>
          </a:xfrm>
        </p:spPr>
        <p:txBody>
          <a:bodyPr>
            <a:normAutofit/>
          </a:bodyPr>
          <a:lstStyle/>
          <a:p>
            <a:r>
              <a:rPr lang="en-US" sz="2400" dirty="0"/>
              <a:t>HTCondor will </a:t>
            </a:r>
            <a:r>
              <a:rPr lang="en-US" sz="2400" b="1" i="1" dirty="0"/>
              <a:t>hold</a:t>
            </a:r>
            <a:r>
              <a:rPr lang="en-US" sz="2400" dirty="0"/>
              <a:t> your job if there’s a </a:t>
            </a:r>
            <a:r>
              <a:rPr lang="en-US" sz="2400" i="1" dirty="0"/>
              <a:t>logistical</a:t>
            </a:r>
            <a:r>
              <a:rPr lang="en-US" sz="2400" dirty="0"/>
              <a:t> issue that YOU (or maybe an admin) need to fix.</a:t>
            </a:r>
          </a:p>
          <a:p>
            <a:pPr lvl="1"/>
            <a:r>
              <a:rPr lang="en-US" sz="2000" dirty="0"/>
              <a:t>files not found for transfer, over memory, etc.</a:t>
            </a:r>
          </a:p>
          <a:p>
            <a:r>
              <a:rPr lang="en-US" sz="2400" dirty="0"/>
              <a:t>A job that goes on hold is interrupted (all progress is lost), but remains in the queue in the “</a:t>
            </a:r>
            <a:r>
              <a:rPr lang="en-US" sz="2400" b="1" dirty="0"/>
              <a:t>H</a:t>
            </a:r>
            <a:r>
              <a:rPr lang="en-US" sz="2400" dirty="0"/>
              <a:t>” state until removed, </a:t>
            </a:r>
            <a:r>
              <a:rPr lang="en-US" sz="2400" dirty="0">
                <a:cs typeface="Courier"/>
              </a:rPr>
              <a:t>or (fixed and) released.</a:t>
            </a:r>
            <a:endParaRPr lang="en-US" sz="2000" dirty="0">
              <a:cs typeface="Courier"/>
            </a:endParaRPr>
          </a:p>
          <a:p>
            <a:pPr marL="342900" lvl="1" indent="0">
              <a:buNone/>
            </a:pPr>
            <a:endParaRPr lang="en-US" sz="2000" dirty="0">
              <a:latin typeface="Courier"/>
              <a:cs typeface="Courier"/>
            </a:endParaRPr>
          </a:p>
          <a:p>
            <a:pPr marL="342900" lvl="1" indent="0">
              <a:buNone/>
            </a:pPr>
            <a:endParaRPr lang="en-US" sz="600" dirty="0">
              <a:cs typeface="Arial"/>
            </a:endParaRPr>
          </a:p>
        </p:txBody>
      </p:sp>
      <p:pic>
        <p:nvPicPr>
          <p:cNvPr id="6" name="Picture 5" descr="red-light-ticket-Quee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60037"/>
            <a:ext cx="2716835" cy="1806406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38293DC1-38A8-EF44-B2EF-289382EF9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27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Diagnosing Holds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00126"/>
            <a:ext cx="8280920" cy="3514725"/>
          </a:xfrm>
        </p:spPr>
        <p:txBody>
          <a:bodyPr/>
          <a:lstStyle/>
          <a:p>
            <a:r>
              <a:rPr lang="en-US" sz="2000" dirty="0"/>
              <a:t>If HTCondor puts a job on hold, it provides a hold reason, which can be viewed in the log file, with </a:t>
            </a:r>
            <a:r>
              <a:rPr lang="en-US" sz="2000" b="1" dirty="0" err="1">
                <a:latin typeface="Consolas" panose="020B0609020204030204" pitchFamily="49" charset="0"/>
                <a:ea typeface="Consolas" charset="0"/>
                <a:cs typeface="Consolas" panose="020B0609020204030204" pitchFamily="49" charset="0"/>
              </a:rPr>
              <a:t>condor_q</a:t>
            </a:r>
            <a:r>
              <a:rPr lang="en-US" sz="2000" b="1" dirty="0">
                <a:latin typeface="Consolas" panose="020B0609020204030204" pitchFamily="49" charset="0"/>
                <a:ea typeface="Consolas" charset="0"/>
                <a:cs typeface="Consolas" panose="020B0609020204030204" pitchFamily="49" charset="0"/>
              </a:rPr>
              <a:t> </a:t>
            </a:r>
            <a:r>
              <a:rPr lang="mr-IN" sz="2000" b="1" dirty="0">
                <a:latin typeface="Consolas" panose="020B0609020204030204" pitchFamily="49" charset="0"/>
                <a:ea typeface="Consolas" charset="0"/>
                <a:cs typeface="Consolas" charset="0"/>
              </a:rPr>
              <a:t>–</a:t>
            </a:r>
            <a:r>
              <a:rPr lang="en-US" sz="2000" b="1" dirty="0">
                <a:latin typeface="Consolas" panose="020B0609020204030204" pitchFamily="49" charset="0"/>
                <a:ea typeface="Consolas" charset="0"/>
                <a:cs typeface="Consolas" panose="020B0609020204030204" pitchFamily="49" charset="0"/>
              </a:rPr>
              <a:t>hold &lt;</a:t>
            </a:r>
            <a:r>
              <a:rPr lang="en-US" sz="2000" b="1" dirty="0" err="1">
                <a:latin typeface="Consolas" panose="020B0609020204030204" pitchFamily="49" charset="0"/>
                <a:ea typeface="Consolas" charset="0"/>
                <a:cs typeface="Consolas" panose="020B0609020204030204" pitchFamily="49" charset="0"/>
              </a:rPr>
              <a:t>Job.ID</a:t>
            </a:r>
            <a:r>
              <a:rPr lang="en-US" sz="2000" b="1" dirty="0">
                <a:latin typeface="Consolas" panose="020B0609020204030204" pitchFamily="49" charset="0"/>
                <a:ea typeface="Consolas" charset="0"/>
                <a:cs typeface="Consolas" panose="020B0609020204030204" pitchFamily="49" charset="0"/>
              </a:rPr>
              <a:t>&gt;</a:t>
            </a:r>
            <a:r>
              <a:rPr lang="en-US" sz="2000" dirty="0"/>
              <a:t>, or with: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2038350"/>
            <a:ext cx="8064896" cy="2708434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$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condor_q</a:t>
            </a:r>
            <a:r>
              <a:rPr lang="en-US" sz="1600" b="1" dirty="0">
                <a:solidFill>
                  <a:srgbClr val="C00000"/>
                </a:solidFill>
                <a:latin typeface="Courier"/>
                <a:cs typeface="Courier"/>
              </a:rPr>
              <a:t> -hold -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af</a:t>
            </a:r>
            <a:r>
              <a:rPr lang="en-US" sz="1600" b="1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Courier"/>
                <a:cs typeface="Courier"/>
              </a:rPr>
              <a:t>HoldReason</a:t>
            </a:r>
            <a:endParaRPr lang="en-US" sz="1600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Error from slot1_1@wid-003.chtc.wisc.edu: 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Job has gone over </a:t>
            </a:r>
          </a:p>
          <a:p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  memory limit of 2048 megabytes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Error from slot1_20@e098.chtc.wisc.edu: SHADOW at 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 128.104.101.92 failed to send file(s) to &lt;128.104.101.98:35110&gt;: error 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 reading from 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/home/</a:t>
            </a:r>
            <a:r>
              <a:rPr lang="en-US" b="1" dirty="0" err="1">
                <a:solidFill>
                  <a:srgbClr val="FFFF00"/>
                </a:solidFill>
                <a:latin typeface="Courier"/>
                <a:cs typeface="Courier"/>
              </a:rPr>
              <a:t>alice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/</a:t>
            </a:r>
            <a:r>
              <a:rPr lang="en-US" b="1" dirty="0" err="1">
                <a:solidFill>
                  <a:srgbClr val="FFFF00"/>
                </a:solidFill>
                <a:latin typeface="Courier"/>
                <a:cs typeface="Courier"/>
              </a:rPr>
              <a:t>script.py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: (</a:t>
            </a:r>
            <a:r>
              <a:rPr lang="en-US" b="1" dirty="0" err="1">
                <a:solidFill>
                  <a:srgbClr val="FFFF00"/>
                </a:solidFill>
                <a:latin typeface="Courier"/>
                <a:cs typeface="Courier"/>
              </a:rPr>
              <a:t>errno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 2) No such file or directory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; 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 STARTER failed to receive file(s) from &lt;128.104.101.92:9618&gt;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Error from slot1_11@e138.chtc.wisc.edu: STARTER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 at 128.104.101.138 failed to send file(s) to &lt;128.104.101.92:9618&gt;; SHADOW at 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 128.104.101.92 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failed to write to file /home/</a:t>
            </a:r>
            <a:r>
              <a:rPr lang="en-US" b="1" dirty="0" err="1">
                <a:solidFill>
                  <a:srgbClr val="FFFF00"/>
                </a:solidFill>
                <a:latin typeface="Courier"/>
                <a:cs typeface="Courier"/>
              </a:rPr>
              <a:t>alice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/Test_18925319_16.err:</a:t>
            </a:r>
          </a:p>
          <a:p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  (</a:t>
            </a:r>
            <a:r>
              <a:rPr lang="en-US" b="1" dirty="0" err="1">
                <a:solidFill>
                  <a:srgbClr val="FFFF00"/>
                </a:solidFill>
                <a:latin typeface="Courier"/>
                <a:cs typeface="Courier"/>
              </a:rPr>
              <a:t>errno</a:t>
            </a:r>
            <a:r>
              <a:rPr lang="en-US" b="1" dirty="0">
                <a:solidFill>
                  <a:srgbClr val="FFFF00"/>
                </a:solidFill>
                <a:latin typeface="Courier"/>
                <a:cs typeface="Courier"/>
              </a:rPr>
              <a:t> 122) Disk quota exceeded 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81C04204-B34A-AF47-9E27-AA154410E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32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Hold Reasons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Incorrect path to files </a:t>
            </a:r>
            <a:r>
              <a:rPr lang="en-US" sz="2400" dirty="0"/>
              <a:t>that need to be transferred</a:t>
            </a:r>
          </a:p>
          <a:p>
            <a:r>
              <a:rPr lang="en-US" sz="2400" b="1" dirty="0"/>
              <a:t>Badly formatted executables </a:t>
            </a:r>
            <a:br>
              <a:rPr lang="en-US" sz="2400" b="1" dirty="0"/>
            </a:br>
            <a:r>
              <a:rPr lang="en-US" sz="2400" dirty="0"/>
              <a:t>(e.g. Windows line endings on Linux)</a:t>
            </a:r>
          </a:p>
          <a:p>
            <a:r>
              <a:rPr lang="en-US" sz="2400" dirty="0"/>
              <a:t>Job has used </a:t>
            </a:r>
            <a:r>
              <a:rPr lang="en-US" sz="2400" b="1" dirty="0"/>
              <a:t>more memory or disk </a:t>
            </a:r>
            <a:r>
              <a:rPr lang="en-US" sz="2400" dirty="0"/>
              <a:t>than requested.</a:t>
            </a:r>
          </a:p>
          <a:p>
            <a:r>
              <a:rPr lang="en-US" sz="2400" b="1" dirty="0"/>
              <a:t>Job has run long than allowed</a:t>
            </a:r>
            <a:r>
              <a:rPr lang="en-US" sz="2400" dirty="0"/>
              <a:t>.</a:t>
            </a:r>
            <a:br>
              <a:rPr lang="en-US" sz="2400" dirty="0"/>
            </a:br>
            <a:r>
              <a:rPr lang="en-US" sz="2400" dirty="0"/>
              <a:t>(e.g. 72-hour default in CHTC Pool)</a:t>
            </a:r>
          </a:p>
          <a:p>
            <a:r>
              <a:rPr lang="en-US" sz="2400" dirty="0"/>
              <a:t>Submit directory is </a:t>
            </a:r>
            <a:r>
              <a:rPr lang="en-US" sz="2400" b="1" dirty="0"/>
              <a:t>over quota</a:t>
            </a:r>
            <a:r>
              <a:rPr lang="en-US" sz="2400" dirty="0"/>
              <a:t>.</a:t>
            </a:r>
          </a:p>
          <a:p>
            <a:r>
              <a:rPr lang="en-US" sz="2400" dirty="0"/>
              <a:t>The </a:t>
            </a:r>
            <a:r>
              <a:rPr lang="en-US" sz="2400" b="1" dirty="0"/>
              <a:t>admin has put your job on hold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09871901-23B3-214B-89D9-8E02BD2A0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6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Holding and Removing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00150"/>
            <a:ext cx="7920880" cy="3685615"/>
          </a:xfrm>
        </p:spPr>
        <p:txBody>
          <a:bodyPr>
            <a:normAutofit/>
          </a:bodyPr>
          <a:lstStyle/>
          <a:p>
            <a:r>
              <a:rPr lang="en-US" sz="2400" dirty="0"/>
              <a:t>If you know your job has a problem, you can fix it!</a:t>
            </a:r>
          </a:p>
          <a:p>
            <a:r>
              <a:rPr lang="en-US" sz="2000" b="1" dirty="0">
                <a:cs typeface="Arial"/>
              </a:rPr>
              <a:t>If the problem requires resubmission:</a:t>
            </a:r>
          </a:p>
          <a:p>
            <a:pPr lvl="1"/>
            <a:r>
              <a:rPr lang="en-US" sz="2000" dirty="0">
                <a:cs typeface="Arial"/>
              </a:rPr>
              <a:t>Remove it from the queue:</a:t>
            </a:r>
          </a:p>
          <a:p>
            <a:pPr marL="457093" lvl="1" indent="0">
              <a:buNone/>
            </a:pP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	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condor_rm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</a:p>
          <a:p>
            <a:r>
              <a:rPr lang="en-US" sz="2000" b="1" dirty="0">
                <a:cs typeface="Arial"/>
              </a:rPr>
              <a:t>If problem is within the executable or input file(s):</a:t>
            </a:r>
          </a:p>
          <a:p>
            <a:pPr lvl="1"/>
            <a:r>
              <a:rPr lang="en-US" sz="2000" dirty="0">
                <a:cs typeface="Arial"/>
              </a:rPr>
              <a:t>Hold the job, fix things, and release:</a:t>
            </a:r>
          </a:p>
          <a:p>
            <a:pPr marL="457093" lvl="1" indent="0">
              <a:buNone/>
            </a:pPr>
            <a:r>
              <a:rPr lang="en-US" sz="2000" dirty="0">
                <a:cs typeface="Arial"/>
              </a:rPr>
              <a:t>	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condor_hold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</a:p>
          <a:p>
            <a:pPr marL="457093" lvl="1" indent="0">
              <a:buNone/>
            </a:pP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	</a:t>
            </a:r>
            <a:r>
              <a:rPr lang="en-US" sz="2000" b="1" dirty="0" err="1">
                <a:solidFill>
                  <a:srgbClr val="CB3A46"/>
                </a:solidFill>
                <a:latin typeface="Courier"/>
                <a:cs typeface="Courier"/>
              </a:rPr>
              <a:t>condor_release</a:t>
            </a:r>
            <a:r>
              <a:rPr lang="en-US" sz="2000" b="1" dirty="0">
                <a:solidFill>
                  <a:srgbClr val="CB3A46"/>
                </a:solidFill>
                <a:latin typeface="Courier"/>
                <a:cs typeface="Courier"/>
              </a:rPr>
              <a:t> [U/C/J]</a:t>
            </a:r>
            <a:endParaRPr lang="en-US" sz="2000" dirty="0">
              <a:cs typeface="Arial"/>
            </a:endParaRPr>
          </a:p>
          <a:p>
            <a:pPr marL="342900" lvl="1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342900" lvl="1" indent="0">
              <a:buNone/>
            </a:pPr>
            <a:endParaRPr lang="en-US" sz="900" dirty="0"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152" y="4727442"/>
            <a:ext cx="2432030" cy="41549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condor_hold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/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HTCondor</a:t>
            </a:r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3"/>
              </a:rPr>
              <a:t>condor_rm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CBA52971-A0CC-6649-98A8-767491E8C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06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i="1" dirty="0"/>
              <a:t>Job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533399" y="1000126"/>
            <a:ext cx="8191501" cy="3514725"/>
          </a:xfrm>
        </p:spPr>
        <p:txBody>
          <a:bodyPr/>
          <a:lstStyle/>
          <a:p>
            <a:r>
              <a:rPr lang="en-US" sz="2400" b="1" i="1" dirty="0"/>
              <a:t>Job</a:t>
            </a:r>
            <a:r>
              <a:rPr lang="en-US" sz="2400" b="1" dirty="0"/>
              <a:t>: </a:t>
            </a:r>
            <a:r>
              <a:rPr lang="en-US" sz="2400" dirty="0"/>
              <a:t>An independently-scheduled unit of computing work</a:t>
            </a:r>
            <a:endParaRPr lang="en-US" sz="2000" dirty="0"/>
          </a:p>
          <a:p>
            <a:r>
              <a:rPr lang="en-US" sz="2400" dirty="0"/>
              <a:t>Three main pieces:</a:t>
            </a:r>
          </a:p>
          <a:p>
            <a:pPr marL="457093" lvl="1" indent="0">
              <a:buNone/>
            </a:pPr>
            <a:r>
              <a:rPr lang="en-US" sz="2000" b="1" dirty="0"/>
              <a:t>Executable: </a:t>
            </a:r>
            <a:r>
              <a:rPr lang="en-US" sz="2000" dirty="0"/>
              <a:t>the script or program to run</a:t>
            </a:r>
          </a:p>
          <a:p>
            <a:pPr marL="457093" lvl="1" indent="0">
              <a:buNone/>
            </a:pPr>
            <a:r>
              <a:rPr lang="en-US" sz="2000" b="1" dirty="0"/>
              <a:t>Input: </a:t>
            </a:r>
            <a:r>
              <a:rPr lang="en-US" sz="2000" dirty="0"/>
              <a:t>any options (arguments) and/or file-based information</a:t>
            </a:r>
          </a:p>
          <a:p>
            <a:pPr marL="457093" lvl="1" indent="0">
              <a:buNone/>
            </a:pPr>
            <a:r>
              <a:rPr lang="en-US" sz="2000" b="1" dirty="0"/>
              <a:t>Output: </a:t>
            </a:r>
            <a:r>
              <a:rPr lang="en-US" sz="2000" dirty="0"/>
              <a:t>files printed by the executable</a:t>
            </a:r>
          </a:p>
          <a:p>
            <a:r>
              <a:rPr lang="en-US" sz="2400" dirty="0"/>
              <a:t>In order to run </a:t>
            </a:r>
            <a:r>
              <a:rPr lang="en-US" sz="2400" i="1" dirty="0"/>
              <a:t>many </a:t>
            </a:r>
            <a:r>
              <a:rPr lang="en-US" sz="2400" dirty="0"/>
              <a:t>jobs, executable must run on the command-line without any graphical input from the user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7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158479"/>
            <a:ext cx="7772400" cy="1021556"/>
          </a:xfrm>
        </p:spPr>
        <p:txBody>
          <a:bodyPr/>
          <a:lstStyle/>
          <a:p>
            <a:r>
              <a:rPr lang="en-US" dirty="0"/>
              <a:t>Your turn!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9B05A9-A215-CF4D-9C08-37C02F1243B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362220" y="1207250"/>
            <a:ext cx="3476980" cy="2893157"/>
          </a:xfrm>
          <a:prstGeom prst="roundRect">
            <a:avLst/>
          </a:prstGeom>
          <a:solidFill>
            <a:srgbClr val="C0002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62220" y="1200150"/>
            <a:ext cx="3476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Myriad Pro"/>
                <a:cs typeface="Myriad Pro"/>
              </a:rPr>
              <a:t>CHTC Pool</a:t>
            </a:r>
            <a:endParaRPr lang="en-US" sz="3600" b="1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78296" y="1849997"/>
            <a:ext cx="1613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single-core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2705040"/>
            <a:ext cx="1771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multi-core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5600" y="2247840"/>
            <a:ext cx="198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high-memory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03900" y="3238440"/>
            <a:ext cx="100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GPUs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408921"/>
            <a:ext cx="1064072" cy="1418763"/>
          </a:xfrm>
          <a:prstGeom prst="rect">
            <a:avLst/>
          </a:prstGeom>
          <a:effectLst>
            <a:glow rad="127000">
              <a:schemeClr val="bg1">
                <a:alpha val="24000"/>
              </a:schemeClr>
            </a:glow>
          </a:effectLst>
        </p:spPr>
      </p:pic>
      <p:sp>
        <p:nvSpPr>
          <p:cNvPr id="12" name="Rounded Rectangle 11"/>
          <p:cNvSpPr/>
          <p:nvPr/>
        </p:nvSpPr>
        <p:spPr>
          <a:xfrm>
            <a:off x="7199510" y="2781552"/>
            <a:ext cx="1254610" cy="11056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MPI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59820" y="3887156"/>
            <a:ext cx="1254610" cy="98892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>
                    <a:lumMod val="85000"/>
                  </a:schemeClr>
                </a:solidFill>
              </a:rPr>
              <a:t>submit server</a:t>
            </a:r>
          </a:p>
        </p:txBody>
      </p:sp>
      <p:sp>
        <p:nvSpPr>
          <p:cNvPr id="14" name="Left-Right Arrow 13"/>
          <p:cNvSpPr/>
          <p:nvPr/>
        </p:nvSpPr>
        <p:spPr>
          <a:xfrm>
            <a:off x="4646126" y="4131734"/>
            <a:ext cx="1036934" cy="429573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on Exercises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Copy-and-paste is quick, but you </a:t>
            </a:r>
            <a:r>
              <a:rPr lang="en-US" sz="2400" b="1" i="1" dirty="0"/>
              <a:t>WILL</a:t>
            </a:r>
            <a:r>
              <a:rPr lang="en-US" sz="2400" dirty="0"/>
              <a:t> learn more by typing out commands and submit file contents</a:t>
            </a:r>
          </a:p>
          <a:p>
            <a:r>
              <a:rPr lang="en-US" sz="2400" b="1" dirty="0"/>
              <a:t>Ask Questions during Work Time! (Slack)</a:t>
            </a:r>
          </a:p>
          <a:p>
            <a:r>
              <a:rPr lang="en-US" sz="2400" b="1" dirty="0"/>
              <a:t>Exercises in THIS unit </a:t>
            </a:r>
            <a:r>
              <a:rPr lang="en-US" sz="2400" dirty="0"/>
              <a:t>are important to complete in order, before moving on! (You can save “bonus” exercises for later.)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(See 1.6 if you need to remove jobs!)</a:t>
            </a:r>
          </a:p>
          <a:p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Reviewing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To review a large group of jobs at once, use </a:t>
            </a:r>
            <a:r>
              <a:rPr lang="en-US" sz="2400" b="1" dirty="0" err="1">
                <a:solidFill>
                  <a:srgbClr val="CB3A46"/>
                </a:solidFill>
                <a:latin typeface="Courier"/>
                <a:cs typeface="Courier"/>
              </a:rPr>
              <a:t>condor_history</a:t>
            </a:r>
            <a:endParaRPr lang="en-US" sz="2400" b="1" dirty="0">
              <a:solidFill>
                <a:srgbClr val="CB3A46"/>
              </a:solidFill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CB3A46"/>
                </a:solidFill>
                <a:latin typeface="Courier"/>
                <a:cs typeface="Courier"/>
              </a:rPr>
              <a:t> </a:t>
            </a:r>
            <a:r>
              <a:rPr lang="en-US" sz="1800" b="1" dirty="0">
                <a:latin typeface="Courier"/>
                <a:cs typeface="Courier"/>
              </a:rPr>
              <a:t> </a:t>
            </a:r>
            <a:r>
              <a:rPr lang="en-US" sz="1800" dirty="0">
                <a:cs typeface="Arial"/>
              </a:rPr>
              <a:t>As</a:t>
            </a:r>
            <a:r>
              <a:rPr lang="en-US" sz="1800" b="1" dirty="0">
                <a:cs typeface="Arial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Courier"/>
                <a:cs typeface="Courier"/>
              </a:rPr>
              <a:t>condor_q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/>
              <a:t>is to the present, </a:t>
            </a:r>
            <a:r>
              <a:rPr lang="en-US" sz="1800" b="1" dirty="0" err="1">
                <a:solidFill>
                  <a:srgbClr val="000000"/>
                </a:solidFill>
                <a:latin typeface="Courier"/>
                <a:cs typeface="Courier"/>
              </a:rPr>
              <a:t>condor_history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/>
              <a:t>is to the past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2283718"/>
            <a:ext cx="6506909" cy="2523768"/>
          </a:xfrm>
          <a:prstGeom prst="rect">
            <a:avLst/>
          </a:prstGeom>
          <a:solidFill>
            <a:schemeClr val="tx1"/>
          </a:solidFill>
          <a:ln w="76200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$ </a:t>
            </a:r>
            <a:r>
              <a:rPr lang="en-US" b="1" dirty="0" err="1">
                <a:solidFill>
                  <a:srgbClr val="C00000"/>
                </a:solidFill>
                <a:latin typeface="Courier"/>
                <a:cs typeface="Courier"/>
              </a:rPr>
              <a:t>condor_history</a:t>
            </a:r>
            <a:r>
              <a:rPr lang="en-US" b="1" dirty="0">
                <a:solidFill>
                  <a:srgbClr val="C00000"/>
                </a:solidFill>
                <a:latin typeface="Courier"/>
                <a:cs typeface="Courier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urier"/>
                <a:cs typeface="Courier"/>
              </a:rPr>
              <a:t>alice</a:t>
            </a:r>
            <a:endParaRPr lang="en-US" b="1" dirty="0">
              <a:solidFill>
                <a:srgbClr val="C00000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ID      OWNER    SUBMITTED   RUN_TIME    ST  COMPLETED   CMD </a:t>
            </a: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189.1012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0+00:07:37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189.1002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0+00:08:03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189.1081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0+00:03:16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189.944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0+00:11:15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189.659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0+00:26:56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189.653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0+00:27:07 C   5/11 16:00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189.1040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0+00:05:15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189.1003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0+00:07:38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189.962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0+00:09:36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189.961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0+00:09:43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189.898  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r>
              <a:rPr lang="en-US" sz="1200" dirty="0">
                <a:solidFill>
                  <a:srgbClr val="FFFFFF"/>
                </a:solidFill>
                <a:latin typeface="Courier"/>
                <a:cs typeface="Courier"/>
              </a:rPr>
              <a:t>    5/11 09:52   0+00:13:47 C   5/11 15:59 /home/</a:t>
            </a:r>
            <a:r>
              <a:rPr lang="en-US" sz="1200" dirty="0" err="1">
                <a:solidFill>
                  <a:srgbClr val="FFFFFF"/>
                </a:solidFill>
                <a:latin typeface="Courier"/>
                <a:cs typeface="Courier"/>
              </a:rPr>
              <a:t>alice</a:t>
            </a:r>
            <a:endParaRPr lang="en-US" sz="1200" dirty="0">
              <a:solidFill>
                <a:srgbClr val="FFFFFF"/>
              </a:solidFill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0315" y="4884076"/>
            <a:ext cx="2432030" cy="253916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0000"/>
                </a:solidFill>
                <a:latin typeface="Arial"/>
                <a:cs typeface="Arial"/>
                <a:hlinkClick r:id="rId2"/>
              </a:rPr>
              <a:t>HTCondor Manual: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  <a:hlinkClick r:id="rId2"/>
              </a:rPr>
              <a:t>condor_history</a:t>
            </a:r>
            <a:endParaRPr lang="en-US" sz="105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2259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00150"/>
            <a:ext cx="6470848" cy="3533775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HTCondor</a:t>
            </a:r>
            <a:r>
              <a:rPr lang="en-US" dirty="0"/>
              <a:t> can transfer an entire directory or all the contents of a directory</a:t>
            </a:r>
          </a:p>
          <a:p>
            <a:pPr lvl="1"/>
            <a:r>
              <a:rPr lang="en-US" dirty="0"/>
              <a:t>transfer whole directory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transfer contents only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Useful for jobs with many shared files; transfer a directory of files instead of listing files individually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66900" y="2876550"/>
            <a:ext cx="3689122" cy="307777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shared/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66900" y="2190750"/>
            <a:ext cx="3689122" cy="307777"/>
          </a:xfrm>
          <a:prstGeom prst="rect">
            <a:avLst/>
          </a:prstGeom>
          <a:solidFill>
            <a:srgbClr val="FCE9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/>
                <a:cs typeface="Courier"/>
              </a:rPr>
              <a:t>transfer_input_files</a:t>
            </a:r>
            <a:r>
              <a:rPr lang="en-US" dirty="0">
                <a:latin typeface="Courier"/>
                <a:cs typeface="Courier"/>
              </a:rPr>
              <a:t> = </a:t>
            </a:r>
            <a:r>
              <a:rPr lang="en-US" b="1" dirty="0">
                <a:latin typeface="Courier"/>
                <a:cs typeface="Courier"/>
              </a:rPr>
              <a:t>shared</a:t>
            </a:r>
          </a:p>
        </p:txBody>
      </p:sp>
      <p:sp>
        <p:nvSpPr>
          <p:cNvPr id="6" name="Rectangle 5"/>
          <p:cNvSpPr/>
          <p:nvPr/>
        </p:nvSpPr>
        <p:spPr>
          <a:xfrm>
            <a:off x="6883370" y="2406798"/>
            <a:ext cx="2153126" cy="2037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latin typeface="Courier"/>
                <a:cs typeface="Courier"/>
              </a:rPr>
              <a:t>job.submit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b="1" dirty="0">
                <a:latin typeface="Courier"/>
                <a:cs typeface="Courier"/>
              </a:rPr>
              <a:t>shared/</a:t>
            </a: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reference.db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parse.py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analyze.py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cleanup.py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    </a:t>
            </a:r>
            <a:r>
              <a:rPr lang="en-US" sz="1600" dirty="0" err="1">
                <a:latin typeface="Courier"/>
                <a:cs typeface="Courier"/>
              </a:rPr>
              <a:t>links.config</a:t>
            </a:r>
            <a:endParaRPr lang="en-US" sz="1600" dirty="0">
              <a:latin typeface="Courier"/>
              <a:cs typeface="Courie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4248" y="2067694"/>
            <a:ext cx="17892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urier"/>
                <a:cs typeface="Courier"/>
              </a:rPr>
              <a:t>(</a:t>
            </a:r>
            <a:r>
              <a:rPr lang="en-US" sz="1600" dirty="0" err="1">
                <a:latin typeface="Courier"/>
                <a:cs typeface="Courier"/>
              </a:rPr>
              <a:t>submit_dir</a:t>
            </a:r>
            <a:r>
              <a:rPr lang="en-US" sz="1600" dirty="0">
                <a:latin typeface="Courier"/>
                <a:cs typeface="Courier"/>
              </a:rPr>
              <a:t>)/</a:t>
            </a:r>
          </a:p>
        </p:txBody>
      </p:sp>
    </p:spTree>
    <p:extLst>
      <p:ext uri="{BB962C8B-B14F-4D97-AF65-F5344CB8AC3E}">
        <p14:creationId xmlns:p14="http://schemas.microsoft.com/office/powerpoint/2010/main" val="35206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umpkin-Pie-Whole-Sl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81" y="895350"/>
            <a:ext cx="2396119" cy="10925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</a:t>
            </a:r>
            <a:r>
              <a:rPr lang="en-US" i="1" dirty="0"/>
              <a:t>Machine, Slot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774700" y="1000126"/>
            <a:ext cx="7772400" cy="3800474"/>
          </a:xfrm>
        </p:spPr>
        <p:txBody>
          <a:bodyPr/>
          <a:lstStyle/>
          <a:p>
            <a:r>
              <a:rPr lang="en-US" sz="2400" b="1" i="1" dirty="0"/>
              <a:t>Machine</a:t>
            </a:r>
            <a:endParaRPr lang="en-US" sz="2000" b="1" dirty="0"/>
          </a:p>
          <a:p>
            <a:pPr lvl="1"/>
            <a:r>
              <a:rPr lang="en-US" sz="1800" dirty="0"/>
              <a:t>A whole computer (desktop or server)</a:t>
            </a:r>
          </a:p>
          <a:p>
            <a:pPr lvl="1"/>
            <a:r>
              <a:rPr lang="en-US" sz="1800" dirty="0"/>
              <a:t>Has multiple processors (</a:t>
            </a:r>
            <a:r>
              <a:rPr lang="en-US" sz="1800" b="1" i="1" dirty="0"/>
              <a:t>CPU cores</a:t>
            </a:r>
            <a:r>
              <a:rPr lang="en-US" sz="1800" dirty="0"/>
              <a:t>), some amount of </a:t>
            </a:r>
            <a:r>
              <a:rPr lang="en-US" sz="1800" b="1" dirty="0"/>
              <a:t>memory</a:t>
            </a:r>
            <a:r>
              <a:rPr lang="en-US" sz="1800" dirty="0"/>
              <a:t>, and some amount of file space (</a:t>
            </a:r>
            <a:r>
              <a:rPr lang="en-US" sz="1800" b="1" dirty="0"/>
              <a:t>disk</a:t>
            </a:r>
            <a:r>
              <a:rPr lang="en-US" sz="1800" dirty="0"/>
              <a:t>)</a:t>
            </a:r>
          </a:p>
          <a:p>
            <a:r>
              <a:rPr lang="en-US" sz="2200" b="1" i="1" dirty="0"/>
              <a:t>Slot</a:t>
            </a:r>
            <a:endParaRPr lang="en-US" sz="2200" b="1" dirty="0"/>
          </a:p>
          <a:p>
            <a:pPr lvl="1"/>
            <a:r>
              <a:rPr lang="en-US" sz="1800" b="1" dirty="0"/>
              <a:t>an assignable unit of a machine (i.e. 1 job per slot)</a:t>
            </a:r>
          </a:p>
          <a:p>
            <a:pPr lvl="1"/>
            <a:r>
              <a:rPr lang="en-US" sz="1800" dirty="0"/>
              <a:t>may correspond to one core with some memory and disk</a:t>
            </a:r>
          </a:p>
          <a:p>
            <a:pPr lvl="1"/>
            <a:r>
              <a:rPr lang="en-US" sz="1800" dirty="0"/>
              <a:t>a typical machine will have multiple slots</a:t>
            </a:r>
          </a:p>
          <a:p>
            <a:pPr lvl="1"/>
            <a:endParaRPr lang="en-US" sz="1800" dirty="0"/>
          </a:p>
          <a:p>
            <a:r>
              <a:rPr lang="en-US" sz="2000" dirty="0"/>
              <a:t>HTCondor can break up and create new slots, dynamically, as resources become available from completed jobs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84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00151"/>
            <a:ext cx="7467600" cy="9715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On a regular basis, the central manager reviews</a:t>
            </a:r>
            <a:br>
              <a:rPr lang="en-US" dirty="0"/>
            </a:br>
            <a:r>
              <a:rPr lang="en-US" b="1" i="1" dirty="0"/>
              <a:t>Job</a:t>
            </a:r>
            <a:r>
              <a:rPr lang="en-US" dirty="0"/>
              <a:t> and </a:t>
            </a:r>
            <a:r>
              <a:rPr lang="en-US" b="1" i="1" dirty="0"/>
              <a:t>Machine</a:t>
            </a:r>
            <a:r>
              <a:rPr lang="en-US" dirty="0"/>
              <a:t> attributes and matches jobs to </a:t>
            </a:r>
            <a:r>
              <a:rPr lang="en-US" b="1" i="1" dirty="0"/>
              <a:t>Slots</a:t>
            </a:r>
            <a:r>
              <a:rPr lang="en-US" dirty="0"/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485900" y="3094274"/>
            <a:ext cx="1893108" cy="1482919"/>
            <a:chOff x="3086855" y="4123553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123553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>
                <a:cs typeface="Arial"/>
              </a:endParaRPr>
            </a:p>
            <a:p>
              <a:pPr algn="ctr"/>
              <a:r>
                <a:rPr lang="en-US" sz="1600" dirty="0">
                  <a:cs typeface="Arial"/>
                </a:rPr>
                <a:t>access point</a:t>
              </a:r>
            </a:p>
            <a:p>
              <a:pPr algn="ctr"/>
              <a:endParaRPr lang="en-US" sz="1600" dirty="0">
                <a:latin typeface="Arial"/>
                <a:cs typeface="Arial"/>
              </a:endParaRPr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74442" y="2912241"/>
            <a:ext cx="1312524" cy="855994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52426" y="3460985"/>
            <a:ext cx="1312524" cy="855994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90035" y="4052160"/>
            <a:ext cx="1312524" cy="855994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cxnSp>
        <p:nvCxnSpPr>
          <p:cNvPr id="38" name="Straight Arrow Connector 37"/>
          <p:cNvCxnSpPr>
            <a:stCxn id="4" idx="3"/>
            <a:endCxn id="22" idx="1"/>
          </p:cNvCxnSpPr>
          <p:nvPr/>
        </p:nvCxnSpPr>
        <p:spPr>
          <a:xfrm>
            <a:off x="5482766" y="3094274"/>
            <a:ext cx="691676" cy="2459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4" idx="3"/>
            <a:endCxn id="28" idx="1"/>
          </p:cNvCxnSpPr>
          <p:nvPr/>
        </p:nvCxnSpPr>
        <p:spPr>
          <a:xfrm>
            <a:off x="5482766" y="3094274"/>
            <a:ext cx="969660" cy="7947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" idx="3"/>
            <a:endCxn id="31" idx="1"/>
          </p:cNvCxnSpPr>
          <p:nvPr/>
        </p:nvCxnSpPr>
        <p:spPr>
          <a:xfrm>
            <a:off x="5482766" y="3094274"/>
            <a:ext cx="607270" cy="138588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1"/>
            <a:endCxn id="13" idx="3"/>
          </p:cNvCxnSpPr>
          <p:nvPr/>
        </p:nvCxnSpPr>
        <p:spPr>
          <a:xfrm flipH="1">
            <a:off x="3379009" y="3094274"/>
            <a:ext cx="833366" cy="7414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5" y="2603982"/>
            <a:ext cx="1270391" cy="980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/>
          <p:nvPr/>
        </p:nvSpPr>
        <p:spPr>
          <a:xfrm>
            <a:off x="3964578" y="3491125"/>
            <a:ext cx="1722122" cy="421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central manager</a:t>
            </a:r>
          </a:p>
        </p:txBody>
      </p:sp>
      <p:pic>
        <p:nvPicPr>
          <p:cNvPr id="23" name="Picture 22" descr="HTCondor_red_blk_not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4" y="2125454"/>
            <a:ext cx="1474326" cy="348462"/>
          </a:xfrm>
          <a:prstGeom prst="rect">
            <a:avLst/>
          </a:prstGeom>
        </p:spPr>
      </p:pic>
      <p:sp>
        <p:nvSpPr>
          <p:cNvPr id="34" name="Rectangle 14">
            <a:extLst>
              <a:ext uri="{FF2B5EF4-FFF2-40B4-BE49-F238E27FC236}">
                <a16:creationId xmlns:a16="http://schemas.microsoft.com/office/drawing/2014/main" id="{6D0FD87A-6494-0C4D-95A7-D5A73C694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a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5" y="2603982"/>
            <a:ext cx="1270391" cy="980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Execution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Then the access and execute points communicate directly.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485900" y="3070032"/>
            <a:ext cx="1893108" cy="1482919"/>
            <a:chOff x="3086855" y="4091230"/>
            <a:chExt cx="2524144" cy="1977225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091230"/>
              <a:ext cx="2524144" cy="19772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access point</a:t>
              </a:r>
            </a:p>
            <a:p>
              <a:pPr algn="ctr"/>
              <a:endParaRPr lang="en-US" sz="1050" dirty="0">
                <a:latin typeface="Arial"/>
                <a:cs typeface="Arial"/>
              </a:endParaRPr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  <a:p>
              <a:pPr algn="ctr"/>
              <a:endParaRPr lang="en-US" sz="105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74442" y="2912241"/>
            <a:ext cx="1312524" cy="855994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execute</a:t>
              </a:r>
              <a:br>
                <a:rPr lang="en-US" dirty="0">
                  <a:latin typeface="Arial"/>
                  <a:cs typeface="Arial"/>
                </a:rPr>
              </a:br>
              <a:r>
                <a:rPr lang="en-US" dirty="0">
                  <a:latin typeface="Arial"/>
                  <a:cs typeface="Arial"/>
                </a:rPr>
                <a:t>point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52426" y="3460985"/>
            <a:ext cx="1312524" cy="855994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90035" y="4052160"/>
            <a:ext cx="1312524" cy="855994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cs typeface="Arial"/>
                </a:rPr>
                <a:t>execute</a:t>
              </a:r>
              <a:br>
                <a:rPr lang="en-US" dirty="0">
                  <a:cs typeface="Arial"/>
                </a:rPr>
              </a:br>
              <a:r>
                <a:rPr lang="en-US" dirty="0">
                  <a:cs typeface="Arial"/>
                </a:rPr>
                <a:t>point</a:t>
              </a:r>
            </a:p>
          </p:txBody>
        </p:sp>
      </p:grpSp>
      <p:cxnSp>
        <p:nvCxnSpPr>
          <p:cNvPr id="38" name="Straight Arrow Connector 37"/>
          <p:cNvCxnSpPr>
            <a:stCxn id="13" idx="3"/>
            <a:endCxn id="22" idx="1"/>
          </p:cNvCxnSpPr>
          <p:nvPr/>
        </p:nvCxnSpPr>
        <p:spPr>
          <a:xfrm flipV="1">
            <a:off x="3379008" y="3340238"/>
            <a:ext cx="2795434" cy="47125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3" idx="3"/>
            <a:endCxn id="28" idx="1"/>
          </p:cNvCxnSpPr>
          <p:nvPr/>
        </p:nvCxnSpPr>
        <p:spPr>
          <a:xfrm>
            <a:off x="3379008" y="3811492"/>
            <a:ext cx="3073418" cy="7749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3" idx="3"/>
            <a:endCxn id="31" idx="1"/>
          </p:cNvCxnSpPr>
          <p:nvPr/>
        </p:nvCxnSpPr>
        <p:spPr>
          <a:xfrm>
            <a:off x="3379008" y="3811492"/>
            <a:ext cx="2711027" cy="66866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964578" y="3491125"/>
            <a:ext cx="1722122" cy="421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/>
                <a:cs typeface="Arial"/>
              </a:rPr>
              <a:t>central manager</a:t>
            </a:r>
          </a:p>
        </p:txBody>
      </p:sp>
      <p:pic>
        <p:nvPicPr>
          <p:cNvPr id="34" name="Picture 33" descr="HTCondor_red_blk_nota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4" y="2125454"/>
            <a:ext cx="1474326" cy="348462"/>
          </a:xfrm>
          <a:prstGeom prst="rect">
            <a:avLst/>
          </a:prstGeom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B051D670-DBE4-5A42-B537-87B34D63C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11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HTCondor_red_blk_notag.jpg">
            <a:extLst>
              <a:ext uri="{FF2B5EF4-FFF2-40B4-BE49-F238E27FC236}">
                <a16:creationId xmlns:a16="http://schemas.microsoft.com/office/drawing/2014/main" id="{ACBD57E4-6981-F74B-A742-0397A8801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00101"/>
            <a:ext cx="942389" cy="222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Computer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740985" y="3010637"/>
            <a:ext cx="1307623" cy="1073282"/>
            <a:chOff x="3086855" y="4215767"/>
            <a:chExt cx="2524144" cy="1977224"/>
          </a:xfrm>
        </p:grpSpPr>
        <p:pic>
          <p:nvPicPr>
            <p:cNvPr id="24" name="Picture 23" descr="queu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0925" y="4453650"/>
              <a:ext cx="2407920" cy="160629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086855" y="4215767"/>
              <a:ext cx="2524144" cy="197722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100" b="1" dirty="0">
                  <a:latin typeface="Arial"/>
                  <a:cs typeface="Arial"/>
                </a:rPr>
                <a:t>queue +</a:t>
              </a:r>
            </a:p>
            <a:p>
              <a:pPr algn="ctr"/>
              <a:r>
                <a:rPr lang="en-US" sz="1100" b="1" dirty="0">
                  <a:latin typeface="Arial"/>
                  <a:cs typeface="Arial"/>
                </a:rPr>
                <a:t>central manager</a:t>
              </a:r>
            </a:p>
            <a:p>
              <a:pPr algn="ctr"/>
              <a:endParaRPr lang="en-US" sz="1100" b="1" dirty="0"/>
            </a:p>
            <a:p>
              <a:pPr algn="ctr"/>
              <a:endParaRPr lang="en-US" sz="1050" b="1" dirty="0"/>
            </a:p>
            <a:p>
              <a:pPr algn="ctr"/>
              <a:endParaRPr lang="en-US" sz="1050" b="1" dirty="0"/>
            </a:p>
            <a:p>
              <a:pPr algn="ctr"/>
              <a:endParaRPr lang="en-US" sz="105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65417" y="2021186"/>
            <a:ext cx="1312524" cy="855994"/>
            <a:chOff x="6708589" y="4275951"/>
            <a:chExt cx="1750032" cy="1141325"/>
          </a:xfrm>
        </p:grpSpPr>
        <p:pic>
          <p:nvPicPr>
            <p:cNvPr id="22" name="Picture 21" descr="person-writing460x300-scaled50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/>
                  <a:cs typeface="Arial"/>
                </a:rPr>
                <a:t>slot</a:t>
              </a:r>
              <a:endParaRPr lang="en-US" sz="1050" b="1" dirty="0">
                <a:latin typeface="Arial"/>
                <a:cs typeface="Arial"/>
              </a:endParaRPr>
            </a:p>
          </p:txBody>
        </p:sp>
      </p:grpSp>
      <p:pic>
        <p:nvPicPr>
          <p:cNvPr id="23" name="Picture 22" descr="stack-of-papers-537x35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77" y="4153286"/>
            <a:ext cx="1108859" cy="7227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165417" y="3011156"/>
            <a:ext cx="1312524" cy="855994"/>
            <a:chOff x="6708589" y="4275951"/>
            <a:chExt cx="1750032" cy="1141325"/>
          </a:xfrm>
        </p:grpSpPr>
        <p:pic>
          <p:nvPicPr>
            <p:cNvPr id="28" name="Picture 27" descr="person-writing460x300-scaled50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/>
                  <a:cs typeface="Arial"/>
                </a:rPr>
                <a:t>slot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736083" y="2028325"/>
            <a:ext cx="1312524" cy="855994"/>
            <a:chOff x="6708589" y="4275951"/>
            <a:chExt cx="1750032" cy="1141325"/>
          </a:xfrm>
        </p:grpSpPr>
        <p:pic>
          <p:nvPicPr>
            <p:cNvPr id="31" name="Picture 30" descr="person-writing460x300-scaled50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8589" y="4275951"/>
              <a:ext cx="1750032" cy="1141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Rectangle 31"/>
            <p:cNvSpPr/>
            <p:nvPr/>
          </p:nvSpPr>
          <p:spPr>
            <a:xfrm>
              <a:off x="6708589" y="4292026"/>
              <a:ext cx="1093261" cy="5626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/>
                  <a:cs typeface="Arial"/>
                </a:rPr>
                <a:t>slot</a:t>
              </a:r>
            </a:p>
          </p:txBody>
        </p:sp>
      </p:grpSp>
      <p:cxnSp>
        <p:nvCxnSpPr>
          <p:cNvPr id="34" name="Straight Arrow Connector 33"/>
          <p:cNvCxnSpPr>
            <a:stCxn id="23" idx="3"/>
            <a:endCxn id="13" idx="1"/>
          </p:cNvCxnSpPr>
          <p:nvPr/>
        </p:nvCxnSpPr>
        <p:spPr>
          <a:xfrm flipV="1">
            <a:off x="3968536" y="3547278"/>
            <a:ext cx="772449" cy="967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Desktop_computer_clipart_-_Yellow_theme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89" y="1832419"/>
            <a:ext cx="2488428" cy="2488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18717" y="1890749"/>
            <a:ext cx="2977619" cy="22711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3968536" y="1890749"/>
            <a:ext cx="650182" cy="56446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897431" y="3292676"/>
            <a:ext cx="721286" cy="8691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14">
            <a:extLst>
              <a:ext uri="{FF2B5EF4-FFF2-40B4-BE49-F238E27FC236}">
                <a16:creationId xmlns:a16="http://schemas.microsoft.com/office/drawing/2014/main" id="{98BD1488-042A-6142-9331-2C847F459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32522" rtl="0" eaLnBrk="0" latinLnBrk="0" hangingPunct="0">
              <a:spcBef>
                <a:spcPct val="0"/>
              </a:spcBef>
              <a:buFontTx/>
              <a:buNone/>
              <a:defRPr sz="1400" kern="1200" smtClean="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1pPr>
            <a:lvl2pPr marL="366261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2522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8783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5045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306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756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3827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0089" algn="l" defTabSz="73252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2555C4F-B780-4A45-BAAE-1A390F5A58E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94373"/>
      </p:ext>
    </p:extLst>
  </p:cSld>
  <p:clrMapOvr>
    <a:masterClrMapping/>
  </p:clrMapOvr>
</p:sld>
</file>

<file path=ppt/theme/theme1.xml><?xml version="1.0" encoding="utf-8"?>
<a:theme xmlns:a="http://schemas.openxmlformats.org/drawingml/2006/main" name="OSG-Summer-School-Template">
  <a:themeElements>
    <a:clrScheme name="">
      <a:dk1>
        <a:srgbClr val="000000"/>
      </a:dk1>
      <a:lt1>
        <a:srgbClr val="FFFFFF"/>
      </a:lt1>
      <a:dk2>
        <a:srgbClr val="23005F"/>
      </a:dk2>
      <a:lt2>
        <a:srgbClr val="808080"/>
      </a:lt2>
      <a:accent1>
        <a:srgbClr val="C70000"/>
      </a:accent1>
      <a:accent2>
        <a:srgbClr val="5554FF"/>
      </a:accent2>
      <a:accent3>
        <a:srgbClr val="FFFFFF"/>
      </a:accent3>
      <a:accent4>
        <a:srgbClr val="000000"/>
      </a:accent4>
      <a:accent5>
        <a:srgbClr val="E0AAAA"/>
      </a:accent5>
      <a:accent6>
        <a:srgbClr val="4C4BE7"/>
      </a:accent6>
      <a:hlink>
        <a:srgbClr val="111A99"/>
      </a:hlink>
      <a:folHlink>
        <a:srgbClr val="99CC00"/>
      </a:folHlink>
    </a:clrScheme>
    <a:fontScheme name="Japanese Art">
      <a:majorFont>
        <a:latin typeface="Futur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Japanese Art 1">
        <a:dk1>
          <a:srgbClr val="000000"/>
        </a:dk1>
        <a:lt1>
          <a:srgbClr val="D9C641"/>
        </a:lt1>
        <a:dk2>
          <a:srgbClr val="23005F"/>
        </a:dk2>
        <a:lt2>
          <a:srgbClr val="808080"/>
        </a:lt2>
        <a:accent1>
          <a:srgbClr val="C70000"/>
        </a:accent1>
        <a:accent2>
          <a:srgbClr val="5554FF"/>
        </a:accent2>
        <a:accent3>
          <a:srgbClr val="E9DFB0"/>
        </a:accent3>
        <a:accent4>
          <a:srgbClr val="000000"/>
        </a:accent4>
        <a:accent5>
          <a:srgbClr val="E0AAAA"/>
        </a:accent5>
        <a:accent6>
          <a:srgbClr val="4C4B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15761</TotalTime>
  <Words>4619</Words>
  <Application>Microsoft Macintosh PowerPoint</Application>
  <PresentationFormat>On-screen Show (16:9)</PresentationFormat>
  <Paragraphs>809</Paragraphs>
  <Slides>53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Arial</vt:lpstr>
      <vt:lpstr>Calibri</vt:lpstr>
      <vt:lpstr>Consolas</vt:lpstr>
      <vt:lpstr>Courier</vt:lpstr>
      <vt:lpstr>Futura</vt:lpstr>
      <vt:lpstr>Myriad Pro</vt:lpstr>
      <vt:lpstr>Symbol</vt:lpstr>
      <vt:lpstr>Times</vt:lpstr>
      <vt:lpstr>Wingdings</vt:lpstr>
      <vt:lpstr>OSG-Summer-School-Template</vt:lpstr>
      <vt:lpstr>HTC Job Execution with HTCondor</vt:lpstr>
      <vt:lpstr>Overview</vt:lpstr>
      <vt:lpstr>HTCondor History and Status</vt:lpstr>
      <vt:lpstr>HTCondor -- How It Works</vt:lpstr>
      <vt:lpstr>Terminology: Job</vt:lpstr>
      <vt:lpstr>Terminology: Machine, Slot</vt:lpstr>
      <vt:lpstr>Job Matching</vt:lpstr>
      <vt:lpstr>Job Execution</vt:lpstr>
      <vt:lpstr>Single Computer</vt:lpstr>
      <vt:lpstr>Basic Job Submission</vt:lpstr>
      <vt:lpstr>Job Example</vt:lpstr>
      <vt:lpstr>Basic Submit File</vt:lpstr>
      <vt:lpstr>Basic Submit File</vt:lpstr>
      <vt:lpstr>Basic Submit File</vt:lpstr>
      <vt:lpstr>Basic Submit File</vt:lpstr>
      <vt:lpstr>Basic Submit File</vt:lpstr>
      <vt:lpstr>Basic Submit File</vt:lpstr>
      <vt:lpstr>Submitting and monitoring</vt:lpstr>
      <vt:lpstr>Submitting and Monitoring</vt:lpstr>
      <vt:lpstr>More about condor_q</vt:lpstr>
      <vt:lpstr>More about condor_q</vt:lpstr>
      <vt:lpstr>Job Idle</vt:lpstr>
      <vt:lpstr>Job Starts</vt:lpstr>
      <vt:lpstr>Job Running</vt:lpstr>
      <vt:lpstr>Job Completes</vt:lpstr>
      <vt:lpstr>Job Completes (cont.)</vt:lpstr>
      <vt:lpstr>Log File</vt:lpstr>
      <vt:lpstr>Resource Requests</vt:lpstr>
      <vt:lpstr>Is it OSG-able?</vt:lpstr>
      <vt:lpstr>Submitting multiple jobs</vt:lpstr>
      <vt:lpstr>From one job …</vt:lpstr>
      <vt:lpstr>One submit file per job  (not recommended!) </vt:lpstr>
      <vt:lpstr>Automatic Variables</vt:lpstr>
      <vt:lpstr>Using $(Process) for Numbered Files </vt:lpstr>
      <vt:lpstr>Organizing Files in Sub-Directories</vt:lpstr>
      <vt:lpstr>Use a Directory per File Type</vt:lpstr>
      <vt:lpstr>Data Transfer</vt:lpstr>
      <vt:lpstr>Separating jobs with InitialDir</vt:lpstr>
      <vt:lpstr>What about non-numbered jobs?</vt:lpstr>
      <vt:lpstr>Submitting Multiple Jobs – Queue Statements</vt:lpstr>
      <vt:lpstr>Multiple Job Use Cases – Queue Statements</vt:lpstr>
      <vt:lpstr>Using Multiple Variables</vt:lpstr>
      <vt:lpstr>Testing and Troubleshooting</vt:lpstr>
      <vt:lpstr>What Can Go Wrong?</vt:lpstr>
      <vt:lpstr>Reviewing Failed Jobs</vt:lpstr>
      <vt:lpstr>Job Holds</vt:lpstr>
      <vt:lpstr>Diagnosing Holds</vt:lpstr>
      <vt:lpstr>Common Hold Reasons</vt:lpstr>
      <vt:lpstr>Holding and Removing Jobs</vt:lpstr>
      <vt:lpstr>Your turn!</vt:lpstr>
      <vt:lpstr>Thoughts on Exercises</vt:lpstr>
      <vt:lpstr>Reviewing Jobs</vt:lpstr>
      <vt:lpstr>Shared Files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gthain</dc:creator>
  <cp:lastModifiedBy>LAUREN A MICHAEL</cp:lastModifiedBy>
  <cp:revision>373</cp:revision>
  <cp:lastPrinted>2017-07-16T13:35:46Z</cp:lastPrinted>
  <dcterms:modified xsi:type="dcterms:W3CDTF">2021-08-03T17:49:41Z</dcterms:modified>
</cp:coreProperties>
</file>