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  <p:sldMasterId id="2147484209" r:id="rId2"/>
  </p:sldMasterIdLst>
  <p:notesMasterIdLst>
    <p:notesMasterId r:id="rId24"/>
  </p:notesMasterIdLst>
  <p:handoutMasterIdLst>
    <p:handoutMasterId r:id="rId25"/>
  </p:handoutMasterIdLst>
  <p:sldIdLst>
    <p:sldId id="256" r:id="rId3"/>
    <p:sldId id="338" r:id="rId4"/>
    <p:sldId id="346" r:id="rId5"/>
    <p:sldId id="340" r:id="rId6"/>
    <p:sldId id="341" r:id="rId7"/>
    <p:sldId id="342" r:id="rId8"/>
    <p:sldId id="343" r:id="rId9"/>
    <p:sldId id="339" r:id="rId10"/>
    <p:sldId id="418" r:id="rId11"/>
    <p:sldId id="330" r:id="rId12"/>
    <p:sldId id="419" r:id="rId13"/>
    <p:sldId id="333" r:id="rId14"/>
    <p:sldId id="345" r:id="rId15"/>
    <p:sldId id="336" r:id="rId16"/>
    <p:sldId id="334" r:id="rId17"/>
    <p:sldId id="337" r:id="rId18"/>
    <p:sldId id="344" r:id="rId19"/>
    <p:sldId id="276" r:id="rId20"/>
    <p:sldId id="277" r:id="rId21"/>
    <p:sldId id="275" r:id="rId22"/>
    <p:sldId id="278" r:id="rId23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113" d="100"/>
          <a:sy n="113" d="100"/>
        </p:scale>
        <p:origin x="978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FF8DD3E-47F1-EF4D-91B0-7B1096A4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BA99071-B492-4840-B901-30728507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11078c65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11078c65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10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556EC6-27F5-7A43-AEFB-8A225907DE00}" type="slidenum">
              <a:rPr lang="en-US" sz="1200">
                <a:latin typeface="Times New Roman" charset="0"/>
              </a:rPr>
              <a:pPr eaLnBrk="1" hangingPunct="1"/>
              <a:t>12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51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72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11078c65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711078c65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11078c654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11078c654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1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11078c654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11078c654_0_260:notes"/>
          <p:cNvSpPr txBox="1">
            <a:spLocks noGrp="1"/>
          </p:cNvSpPr>
          <p:nvPr>
            <p:ph type="body" idx="1"/>
          </p:nvPr>
        </p:nvSpPr>
        <p:spPr>
          <a:xfrm>
            <a:off x="686233" y="4344147"/>
            <a:ext cx="54855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711078c654_0_260:notes"/>
          <p:cNvSpPr txBox="1">
            <a:spLocks noGrp="1"/>
          </p:cNvSpPr>
          <p:nvPr>
            <p:ph type="sldNum" idx="12"/>
          </p:nvPr>
        </p:nvSpPr>
        <p:spPr>
          <a:xfrm>
            <a:off x="3884685" y="8684559"/>
            <a:ext cx="2972400" cy="457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11078c654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11078c654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6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084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81280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FE02-2123-EA4C-A94F-8BD25181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95250"/>
            <a:ext cx="1943100" cy="492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0"/>
            <a:ext cx="5676900" cy="492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64F0-B1E3-9F45-B919-B0396DC42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1" y="494473"/>
            <a:ext cx="8520525" cy="6362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1" y="1280528"/>
            <a:ext cx="8520525" cy="37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rtl="0"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685800" lvl="1" indent="-285750" rtl="0"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028700" lvl="2" indent="-266700" rtl="0"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371600" lvl="3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9" y="5181353"/>
            <a:ext cx="548775" cy="4372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/>
              <a:pPr>
                <a:spcBef>
                  <a:spcPts val="0"/>
                </a:spcBef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5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4083"/>
            <a:ext cx="1393825" cy="77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78105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8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69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7" indent="0">
              <a:buNone/>
              <a:defRPr sz="1800"/>
            </a:lvl2pPr>
            <a:lvl3pPr marL="914093" indent="0">
              <a:buNone/>
              <a:defRPr sz="1600"/>
            </a:lvl3pPr>
            <a:lvl4pPr marL="1371141" indent="0">
              <a:buNone/>
              <a:defRPr sz="1400"/>
            </a:lvl4pPr>
            <a:lvl5pPr marL="1828188" indent="0">
              <a:buNone/>
              <a:defRPr sz="1400"/>
            </a:lvl5pPr>
            <a:lvl6pPr marL="2285235" indent="0">
              <a:buNone/>
              <a:defRPr sz="1400"/>
            </a:lvl6pPr>
            <a:lvl7pPr marL="2742282" indent="0">
              <a:buNone/>
              <a:defRPr sz="1400"/>
            </a:lvl7pPr>
            <a:lvl8pPr marL="3199329" indent="0">
              <a:buNone/>
              <a:defRPr sz="1400"/>
            </a:lvl8pPr>
            <a:lvl9pPr marL="365637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111252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2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6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3" indent="0">
              <a:buNone/>
              <a:defRPr sz="1800" b="1"/>
            </a:lvl3pPr>
            <a:lvl4pPr marL="1371141" indent="0">
              <a:buNone/>
              <a:defRPr sz="1600" b="1"/>
            </a:lvl4pPr>
            <a:lvl5pPr marL="1828188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2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3" indent="0">
              <a:buNone/>
              <a:defRPr sz="1800" b="1"/>
            </a:lvl3pPr>
            <a:lvl4pPr marL="1371141" indent="0">
              <a:buNone/>
              <a:defRPr sz="1600" b="1"/>
            </a:lvl4pPr>
            <a:lvl5pPr marL="1828188" indent="0">
              <a:buNone/>
              <a:defRPr sz="1600" b="1"/>
            </a:lvl5pPr>
            <a:lvl6pPr marL="2285235" indent="0">
              <a:buNone/>
              <a:defRPr sz="1600" b="1"/>
            </a:lvl6pPr>
            <a:lvl7pPr marL="2742282" indent="0">
              <a:buNone/>
              <a:defRPr sz="1600" b="1"/>
            </a:lvl7pPr>
            <a:lvl8pPr marL="3199329" indent="0">
              <a:buNone/>
              <a:defRPr sz="1600" b="1"/>
            </a:lvl8pPr>
            <a:lvl9pPr marL="36563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2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57B4-205D-B24E-AEAE-6437DE1B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3" indent="0">
              <a:buNone/>
              <a:defRPr sz="1000"/>
            </a:lvl3pPr>
            <a:lvl4pPr marL="1371141" indent="0">
              <a:buNone/>
              <a:defRPr sz="900"/>
            </a:lvl4pPr>
            <a:lvl5pPr marL="1828188" indent="0">
              <a:buNone/>
              <a:defRPr sz="900"/>
            </a:lvl5pPr>
            <a:lvl6pPr marL="2285235" indent="0">
              <a:buNone/>
              <a:defRPr sz="900"/>
            </a:lvl6pPr>
            <a:lvl7pPr marL="2742282" indent="0">
              <a:buNone/>
              <a:defRPr sz="900"/>
            </a:lvl7pPr>
            <a:lvl8pPr marL="3199329" indent="0">
              <a:buNone/>
              <a:defRPr sz="900"/>
            </a:lvl8pPr>
            <a:lvl9pPr marL="36563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9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3" indent="0">
              <a:buNone/>
              <a:defRPr sz="2400"/>
            </a:lvl3pPr>
            <a:lvl4pPr marL="1371141" indent="0">
              <a:buNone/>
              <a:defRPr sz="2000"/>
            </a:lvl4pPr>
            <a:lvl5pPr marL="1828188" indent="0">
              <a:buNone/>
              <a:defRPr sz="2000"/>
            </a:lvl5pPr>
            <a:lvl6pPr marL="2285235" indent="0">
              <a:buNone/>
              <a:defRPr sz="2000"/>
            </a:lvl6pPr>
            <a:lvl7pPr marL="2742282" indent="0">
              <a:buNone/>
              <a:defRPr sz="2000"/>
            </a:lvl7pPr>
            <a:lvl8pPr marL="3199329" indent="0">
              <a:buNone/>
              <a:defRPr sz="2000"/>
            </a:lvl8pPr>
            <a:lvl9pPr marL="365637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3" indent="0">
              <a:buNone/>
              <a:defRPr sz="1000"/>
            </a:lvl3pPr>
            <a:lvl4pPr marL="1371141" indent="0">
              <a:buNone/>
              <a:defRPr sz="900"/>
            </a:lvl4pPr>
            <a:lvl5pPr marL="1828188" indent="0">
              <a:buNone/>
              <a:defRPr sz="900"/>
            </a:lvl5pPr>
            <a:lvl6pPr marL="2285235" indent="0">
              <a:buNone/>
              <a:defRPr sz="900"/>
            </a:lvl6pPr>
            <a:lvl7pPr marL="2742282" indent="0">
              <a:buNone/>
              <a:defRPr sz="900"/>
            </a:lvl7pPr>
            <a:lvl8pPr marL="3199329" indent="0">
              <a:buNone/>
              <a:defRPr sz="900"/>
            </a:lvl8pPr>
            <a:lvl9pPr marL="36563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7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95252"/>
            <a:ext cx="1943100" cy="492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2"/>
            <a:ext cx="5676900" cy="492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5334000"/>
            <a:ext cx="4191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2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1" y="494473"/>
            <a:ext cx="8520525" cy="6362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1" y="1280528"/>
            <a:ext cx="8520525" cy="37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rtl="0"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685800" lvl="1" indent="-285750" rtl="0"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028700" lvl="2" indent="-266700" rtl="0"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371600" lvl="3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9" y="5181353"/>
            <a:ext cx="548775" cy="4372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en-US" smtClean="0"/>
              <a:pPr>
                <a:spcBef>
                  <a:spcPts val="0"/>
                </a:spcBef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1FC-3CEC-B144-967E-AA7A70603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5275-A12D-A44F-9B0C-3A444D032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B5ED-FC22-7C4E-9818-F421B2F0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AD9C-E139-E049-9714-BA59E16C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BFD8-81D5-BC45-991A-61591772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522-B7CA-9843-9B17-8592A9B1C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1C5E-D937-BC44-AAE7-C00EBEE0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0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5007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CBC6155D-3D72-B94B-BCEB-0BFD2CAEF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45521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+mn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2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5007682"/>
            <a:ext cx="184688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cs typeface="Arial" pitchFamily="34" charset="0"/>
            </a:endParaRPr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7583"/>
            <a:ext cx="1393825" cy="77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9" tIns="45710" rIns="91419" bIns="45710" anchor="ctr"/>
          <a:lstStyle/>
          <a:p>
            <a:endParaRPr lang="en-US" sz="24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7E4DF55-2CCD-6E4B-BF17-B4714F0C43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95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187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28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375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821" indent="-342821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77" indent="-28568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735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829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922" indent="-228547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017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110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8204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5298" indent="-228547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2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5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0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3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7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2" algn="l" defTabSz="457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nge@is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sylabs.i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sciencegrid/cvmfs-singularity-syn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unktoa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flickr.com/photos/83699771@N00/91238477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Containers and GPUs</a:t>
            </a:r>
            <a:endParaRPr lang="en-US" sz="2400" dirty="0">
              <a:latin typeface="Arial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Mats Rynge (</a:t>
            </a:r>
            <a:r>
              <a:rPr lang="en-US" dirty="0">
                <a:latin typeface="Arial" charset="0"/>
                <a:hlinkClick r:id="rId3"/>
              </a:rPr>
              <a:t>rynge@isi.edu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</a:rPr>
              <a:t>Christina Koch (</a:t>
            </a:r>
            <a:r>
              <a:rPr lang="en-US" dirty="0">
                <a:latin typeface="Arial" charset="0"/>
                <a:hlinkClick r:id="rId4"/>
              </a:rPr>
              <a:t>ckoch5@wisc.edu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7764463" cy="2006865"/>
          </a:xfrm>
        </p:spPr>
        <p:txBody>
          <a:bodyPr/>
          <a:lstStyle/>
          <a:p>
            <a:pPr>
              <a:defRPr/>
            </a:pPr>
            <a:r>
              <a:rPr lang="en-US" dirty="0"/>
              <a:t>Containers are a tool for capturing an entire job “environment” (software, libraries, operating system) into an “image” that can be used again. 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sz="1400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CAD89-08D1-254C-B135-895A8D109FB3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4820" name="Picture 1" descr="single-cube_318-361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5" y="3216833"/>
            <a:ext cx="2531080" cy="21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R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6" y="4140229"/>
            <a:ext cx="884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3255964" y="5458355"/>
            <a:ext cx="4306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/>
              <a:t>polaroid photos by Nick </a:t>
            </a:r>
            <a:r>
              <a:rPr lang="en-US" sz="1400" dirty="0" err="1"/>
              <a:t>Bluth</a:t>
            </a:r>
            <a:r>
              <a:rPr lang="en-US" sz="1400" dirty="0"/>
              <a:t> from the Noun Project</a:t>
            </a:r>
          </a:p>
        </p:txBody>
      </p:sp>
      <p:pic>
        <p:nvPicPr>
          <p:cNvPr id="34823" name="Picture 7" descr="noun_782805_c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3854304" y="3723510"/>
            <a:ext cx="14382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rstudio-hex-ggplot2-dot-ps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12" y="3296208"/>
            <a:ext cx="749666" cy="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tidy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79" y="4342636"/>
            <a:ext cx="798724" cy="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readr-hexbin-sticker-from-rstudi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42" y="3830666"/>
            <a:ext cx="85084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3" descr="single-cube_318-361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50" y="3181114"/>
            <a:ext cx="2451479" cy="21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4" descr="R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24" y="4164986"/>
            <a:ext cx="856756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5" descr="rstudio-hex-ggplot2-dot-ps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02" y="3260490"/>
            <a:ext cx="726089" cy="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6" descr="tidy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12" y="4305594"/>
            <a:ext cx="773604" cy="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7" descr="readr-hexbin-sticker-from-rstudi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12" y="3794948"/>
            <a:ext cx="82260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34820" idx="3"/>
            <a:endCxn id="34823" idx="1"/>
          </p:cNvCxnSpPr>
          <p:nvPr/>
        </p:nvCxnSpPr>
        <p:spPr bwMode="auto">
          <a:xfrm flipV="1">
            <a:off x="3281215" y="4219604"/>
            <a:ext cx="573089" cy="89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4823" idx="3"/>
            <a:endCxn id="34827" idx="1"/>
          </p:cNvCxnSpPr>
          <p:nvPr/>
        </p:nvCxnSpPr>
        <p:spPr bwMode="auto">
          <a:xfrm>
            <a:off x="5292579" y="4219604"/>
            <a:ext cx="755271" cy="535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1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2159001" y="182034"/>
            <a:ext cx="7834725" cy="5726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/>
              <a:t>Container Motivations</a:t>
            </a:r>
            <a:endParaRPr dirty="0"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11701" y="1485900"/>
            <a:ext cx="8520525" cy="3368700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25" b="1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Consistent environment (default images)</a:t>
            </a:r>
            <a:r>
              <a:rPr lang="en-US" sz="1425" dirty="0">
                <a:latin typeface="Arial"/>
                <a:ea typeface="Arial"/>
                <a:cs typeface="Arial"/>
                <a:sym typeface="Arial"/>
              </a:rPr>
              <a:t> - If a user does not specify a specific image</a:t>
            </a:r>
            <a:r>
              <a:rPr lang="en-US" sz="1425" dirty="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, a default one is used by the job.</a:t>
            </a:r>
            <a:r>
              <a:rPr lang="en-US" sz="1425" dirty="0">
                <a:latin typeface="Arial"/>
                <a:ea typeface="Arial"/>
                <a:cs typeface="Arial"/>
                <a:sym typeface="Arial"/>
              </a:rPr>
              <a:t> The image contains a decent base line of software, and because the same image is used across all the sites, the user sees a more consistent environment than if the job landed in the environments provided by the individual sites.</a:t>
            </a:r>
            <a:br>
              <a:rPr lang="en-US" sz="1425" dirty="0">
                <a:latin typeface="Arial"/>
                <a:ea typeface="Arial"/>
                <a:cs typeface="Arial"/>
                <a:sym typeface="Arial"/>
              </a:rPr>
            </a:br>
            <a:endParaRPr sz="1425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25" b="1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Custom software environment (user defined images)</a:t>
            </a:r>
            <a:r>
              <a:rPr lang="en-US" sz="1425" dirty="0">
                <a:latin typeface="Arial"/>
                <a:ea typeface="Arial"/>
                <a:cs typeface="Arial"/>
                <a:sym typeface="Arial"/>
              </a:rPr>
              <a:t> - Users can create and use their custom images, which is useful when having very specific software requirements or software stacks which can be tricky to bring with a job. For example: Python or R modules with dependencies, TensorFlow</a:t>
            </a:r>
            <a:br>
              <a:rPr lang="en-US" sz="1425" dirty="0">
                <a:latin typeface="Arial"/>
                <a:ea typeface="Arial"/>
                <a:cs typeface="Arial"/>
                <a:sym typeface="Arial"/>
              </a:rPr>
            </a:br>
            <a:endParaRPr sz="1425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25" b="1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Enables special environment such as GPUs</a:t>
            </a:r>
            <a:r>
              <a:rPr lang="en-US" sz="1425" dirty="0">
                <a:latin typeface="Arial"/>
                <a:ea typeface="Arial"/>
                <a:cs typeface="Arial"/>
                <a:sym typeface="Arial"/>
              </a:rPr>
              <a:t> - Special software environments to go hand in hand with the special hardware.</a:t>
            </a:r>
            <a:br>
              <a:rPr lang="en-US" sz="1425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425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425" dirty="0">
                <a:latin typeface="Arial"/>
                <a:ea typeface="Arial"/>
                <a:cs typeface="Arial"/>
                <a:sym typeface="Arial"/>
              </a:rPr>
            </a:br>
            <a:endParaRPr sz="1425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25" b="1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Process isolation</a:t>
            </a:r>
            <a:r>
              <a:rPr lang="en-US" sz="1425" dirty="0">
                <a:latin typeface="Arial"/>
                <a:ea typeface="Arial"/>
                <a:cs typeface="Arial"/>
                <a:sym typeface="Arial"/>
              </a:rPr>
              <a:t> - Sandboxes the job environment so that a job can not peek at other jobs.</a:t>
            </a:r>
            <a:br>
              <a:rPr lang="en-US" sz="1425" dirty="0">
                <a:latin typeface="Arial"/>
                <a:ea typeface="Arial"/>
                <a:cs typeface="Arial"/>
                <a:sym typeface="Arial"/>
              </a:rPr>
            </a:br>
            <a:endParaRPr sz="1425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25" b="1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File isolation</a:t>
            </a:r>
            <a:r>
              <a:rPr lang="en-US" sz="1425" dirty="0">
                <a:latin typeface="Arial"/>
                <a:ea typeface="Arial"/>
                <a:cs typeface="Arial"/>
                <a:sym typeface="Arial"/>
              </a:rPr>
              <a:t> - Sandboxes the job file system, so that a job can not peek at other jobs’ data.</a:t>
            </a:r>
            <a:endParaRPr sz="1425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425" dirty="0"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472459" y="4948968"/>
            <a:ext cx="548775" cy="3935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-US"/>
              <a:pPr>
                <a:spcBef>
                  <a:spcPts val="0"/>
                </a:spcBef>
              </a:pPr>
              <a:t>11</a:t>
            </a:fld>
            <a:endParaRPr/>
          </a:p>
        </p:txBody>
      </p:sp>
      <p:cxnSp>
        <p:nvCxnSpPr>
          <p:cNvPr id="138" name="Google Shape;138;p19"/>
          <p:cNvCxnSpPr>
            <a:cxnSpLocks/>
          </p:cNvCxnSpPr>
          <p:nvPr/>
        </p:nvCxnSpPr>
        <p:spPr>
          <a:xfrm>
            <a:off x="281220" y="3771900"/>
            <a:ext cx="40386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2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Container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82015" y="1111249"/>
            <a:ext cx="8125387" cy="4109861"/>
          </a:xfrm>
        </p:spPr>
        <p:txBody>
          <a:bodyPr/>
          <a:lstStyle/>
          <a:p>
            <a:pPr>
              <a:defRPr/>
            </a:pPr>
            <a:r>
              <a:rPr lang="en-US" dirty="0"/>
              <a:t>Two common container systems: </a:t>
            </a:r>
          </a:p>
          <a:p>
            <a:pPr marL="57150" indent="0">
              <a:buFont typeface="Times" charset="0"/>
              <a:buNone/>
              <a:defRPr/>
            </a:pPr>
            <a:r>
              <a:rPr lang="en-US" dirty="0" err="1"/>
              <a:t>Docker</a:t>
            </a:r>
            <a:r>
              <a:rPr lang="en-US" dirty="0"/>
              <a:t>				Singularity</a:t>
            </a:r>
          </a:p>
          <a:p>
            <a:pPr marL="57150" indent="0">
              <a:buNone/>
              <a:defRPr/>
            </a:pPr>
            <a:r>
              <a:rPr lang="en-US" sz="2400" dirty="0">
                <a:hlinkClick r:id="rId3"/>
              </a:rPr>
              <a:t>https://www.docker.com/</a:t>
            </a:r>
            <a:r>
              <a:rPr lang="en-US" sz="2400" dirty="0"/>
              <a:t> 		</a:t>
            </a:r>
            <a:r>
              <a:rPr lang="en-US" sz="2400" dirty="0">
                <a:hlinkClick r:id="rId4"/>
              </a:rPr>
              <a:t>https://sylabs.io/</a:t>
            </a:r>
            <a:r>
              <a:rPr lang="en-US" sz="2400" dirty="0"/>
              <a:t> </a:t>
            </a: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container itself will always be some version of Linux - but can be run on Linux / Mac / Windows if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Docker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or Singularity is installed</a:t>
            </a:r>
          </a:p>
          <a:p>
            <a:pPr marL="0" indent="0">
              <a:buFont typeface="Times" charset="0"/>
              <a:buNone/>
              <a:defRPr/>
            </a:pPr>
            <a:endParaRPr lang="en-US" sz="1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AAC499-1BB9-BC4A-AA35-623F188461AF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5845" name="Picture 2" descr="Docker_(container_engine)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5" y="3255824"/>
            <a:ext cx="2895902" cy="6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 descr="singular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43" y="3227042"/>
            <a:ext cx="1089025" cy="8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83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6AE-42F3-E041-8BF5-16A1FCA9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1B96-26DE-E148-80DC-6B2C8B3C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Docker has well-established and well-documented ways to build container images. It has huge library of images!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have a Docker image: </a:t>
            </a:r>
          </a:p>
          <a:p>
            <a:pPr lvl="1"/>
            <a:r>
              <a:rPr lang="en-US" dirty="0"/>
              <a:t>Can run with Docker</a:t>
            </a:r>
          </a:p>
          <a:p>
            <a:pPr lvl="1"/>
            <a:r>
              <a:rPr lang="en-US" dirty="0"/>
              <a:t>Can run with Singularity – </a:t>
            </a:r>
            <a:r>
              <a:rPr lang="en-US" dirty="0">
                <a:solidFill>
                  <a:srgbClr val="FFC000"/>
                </a:solidFill>
              </a:rPr>
              <a:t>Remember this</a:t>
            </a:r>
          </a:p>
          <a:p>
            <a:pPr lvl="1"/>
            <a:r>
              <a:rPr lang="en-US" dirty="0"/>
              <a:t>Can convert to a Singularity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67509-DE1B-C24C-9B6E-3A575CF26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C32A-9D2D-D346-86ED-58376D8C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FF519-3C0B-6640-837C-95744FEBE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1" descr="single-cube_318-36160.jpg">
            <a:extLst>
              <a:ext uri="{FF2B5EF4-FFF2-40B4-BE49-F238E27FC236}">
                <a16:creationId xmlns:a16="http://schemas.microsoft.com/office/drawing/2014/main" id="{C08F353F-2F83-534C-9A91-63DE6D597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89" y="2003072"/>
            <a:ext cx="913238" cy="78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single-cube_318-36160.jpg">
            <a:extLst>
              <a:ext uri="{FF2B5EF4-FFF2-40B4-BE49-F238E27FC236}">
                <a16:creationId xmlns:a16="http://schemas.microsoft.com/office/drawing/2014/main" id="{1F68AE76-931B-D347-8BAF-EE5106859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89" y="3102565"/>
            <a:ext cx="913238" cy="78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688795B-C1E8-E14B-A08E-4CFEFBCA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2" y="3245736"/>
            <a:ext cx="2088264" cy="20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noun_782805_cc.png">
            <a:extLst>
              <a:ext uri="{FF2B5EF4-FFF2-40B4-BE49-F238E27FC236}">
                <a16:creationId xmlns:a16="http://schemas.microsoft.com/office/drawing/2014/main" id="{DF8D123F-9A2B-F64E-A99E-FF4DA0C59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1228725" y="2722988"/>
            <a:ext cx="1100469" cy="7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F604C6-6B96-B749-AFEA-DF25089BF7A1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 bwMode="auto">
          <a:xfrm flipV="1">
            <a:off x="2329194" y="2397101"/>
            <a:ext cx="987795" cy="7054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D494D3-4FB5-2E42-851E-39ABFCA4D0B0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 bwMode="auto">
          <a:xfrm>
            <a:off x="2329194" y="3102565"/>
            <a:ext cx="987795" cy="39402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9A3594-FE7B-2044-B265-A5E9D1E1A6A5}"/>
              </a:ext>
            </a:extLst>
          </p:cNvPr>
          <p:cNvSpPr txBox="1"/>
          <p:nvPr/>
        </p:nvSpPr>
        <p:spPr>
          <a:xfrm>
            <a:off x="4304784" y="2212434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docker run &lt;container&gt; &lt;command&gt;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AE6FDF-E858-B047-804D-20B35E06CDA7}"/>
              </a:ext>
            </a:extLst>
          </p:cNvPr>
          <p:cNvSpPr txBox="1"/>
          <p:nvPr/>
        </p:nvSpPr>
        <p:spPr>
          <a:xfrm>
            <a:off x="4304784" y="3289306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docker run –it &lt;container&gt; /bin/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4AAAC-8469-8345-A5E4-79383CF766B7}"/>
              </a:ext>
            </a:extLst>
          </p:cNvPr>
          <p:cNvSpPr txBox="1"/>
          <p:nvPr/>
        </p:nvSpPr>
        <p:spPr>
          <a:xfrm>
            <a:off x="3800550" y="335663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13289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B8F2-DB9D-A748-A71B-0811BAD0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30286-F359-0D42-9C2F-1E8D6688E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72A181F-CAA4-1A48-8442-14D340A6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2" y="3245736"/>
            <a:ext cx="2088264" cy="20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noun_782805_cc.png">
            <a:extLst>
              <a:ext uri="{FF2B5EF4-FFF2-40B4-BE49-F238E27FC236}">
                <a16:creationId xmlns:a16="http://schemas.microsoft.com/office/drawing/2014/main" id="{6F6316C3-B48B-E743-989C-2D0AEA78E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1228725" y="2722988"/>
            <a:ext cx="1100469" cy="7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4EFDC22-C6C5-1B45-B000-5DE14CA179D2}"/>
              </a:ext>
            </a:extLst>
          </p:cNvPr>
          <p:cNvSpPr/>
          <p:nvPr/>
        </p:nvSpPr>
        <p:spPr bwMode="auto">
          <a:xfrm>
            <a:off x="3136605" y="1047750"/>
            <a:ext cx="2892055" cy="1939999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noun_782805_cc.png">
            <a:extLst>
              <a:ext uri="{FF2B5EF4-FFF2-40B4-BE49-F238E27FC236}">
                <a16:creationId xmlns:a16="http://schemas.microsoft.com/office/drawing/2014/main" id="{79B285F4-6954-F14F-BFA7-102BA1D7E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3565015" y="1838796"/>
            <a:ext cx="1137160" cy="7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xplore - Docker Hub">
            <a:extLst>
              <a:ext uri="{FF2B5EF4-FFF2-40B4-BE49-F238E27FC236}">
                <a16:creationId xmlns:a16="http://schemas.microsoft.com/office/drawing/2014/main" id="{E9CAE413-3F1A-BC4F-9BAE-DC15E568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64" y="1139825"/>
            <a:ext cx="1246023" cy="12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BF9533-741E-1F47-BBBB-680DDC0AC124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2329194" y="2231029"/>
            <a:ext cx="1235821" cy="87153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1997D5-5494-E442-9F2A-A8FC42CC8BD5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2677528" y="2623261"/>
            <a:ext cx="1456067" cy="11555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10F2E7-B082-2A48-843D-05D5264BDEDA}"/>
              </a:ext>
            </a:extLst>
          </p:cNvPr>
          <p:cNvCxnSpPr>
            <a:cxnSpLocks/>
            <a:stCxn id="2050" idx="2"/>
          </p:cNvCxnSpPr>
          <p:nvPr/>
        </p:nvCxnSpPr>
        <p:spPr bwMode="auto">
          <a:xfrm>
            <a:off x="5029976" y="2385848"/>
            <a:ext cx="2623154" cy="17851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2B91A49-A9ED-2640-8272-C743183A6B6C}"/>
              </a:ext>
            </a:extLst>
          </p:cNvPr>
          <p:cNvSpPr txBox="1"/>
          <p:nvPr/>
        </p:nvSpPr>
        <p:spPr>
          <a:xfrm>
            <a:off x="3004110" y="3384461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docker pull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F6B6FA-5274-9C49-8C53-3C1E327DCF98}"/>
              </a:ext>
            </a:extLst>
          </p:cNvPr>
          <p:cNvSpPr txBox="1"/>
          <p:nvPr/>
        </p:nvSpPr>
        <p:spPr>
          <a:xfrm>
            <a:off x="6022650" y="345848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docker pull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8051BB-A0D5-2B43-A841-DF3FF638F099}"/>
              </a:ext>
            </a:extLst>
          </p:cNvPr>
          <p:cNvSpPr txBox="1"/>
          <p:nvPr/>
        </p:nvSpPr>
        <p:spPr>
          <a:xfrm>
            <a:off x="1386338" y="2292343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docker push</a:t>
            </a:r>
          </a:p>
        </p:txBody>
      </p:sp>
    </p:spTree>
    <p:extLst>
      <p:ext uri="{BB962C8B-B14F-4D97-AF65-F5344CB8AC3E}">
        <p14:creationId xmlns:p14="http://schemas.microsoft.com/office/powerpoint/2010/main" val="104363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9A6-0740-CF45-9137-1B1EA38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18FBC-066D-524B-8CAE-787A28190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09A3AE-0B19-6B43-A456-5FAB89C3E671}"/>
              </a:ext>
            </a:extLst>
          </p:cNvPr>
          <p:cNvSpPr txBox="1">
            <a:spLocks/>
          </p:cNvSpPr>
          <p:nvPr/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A096CFD-9101-8149-A88B-3C5D5F94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2" y="3245736"/>
            <a:ext cx="2088264" cy="20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noun_782805_cc.png">
            <a:extLst>
              <a:ext uri="{FF2B5EF4-FFF2-40B4-BE49-F238E27FC236}">
                <a16:creationId xmlns:a16="http://schemas.microsoft.com/office/drawing/2014/main" id="{7FE1659F-D6AB-434A-9AB1-7E75D9197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6051285" y="2866158"/>
            <a:ext cx="1100469" cy="7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18467A-EC86-B84C-BCF8-1362637A4A73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>
            <a:off x="2211572" y="3245735"/>
            <a:ext cx="47477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6AB91F-D867-FD4A-969B-340BD7CD82F8}"/>
              </a:ext>
            </a:extLst>
          </p:cNvPr>
          <p:cNvSpPr txBox="1"/>
          <p:nvPr/>
        </p:nvSpPr>
        <p:spPr>
          <a:xfrm>
            <a:off x="2686346" y="3061069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docker build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F16AF6-490C-5E49-BC26-F773FCBB3C63}"/>
              </a:ext>
            </a:extLst>
          </p:cNvPr>
          <p:cNvSpPr txBox="1"/>
          <p:nvPr/>
        </p:nvSpPr>
        <p:spPr>
          <a:xfrm>
            <a:off x="901606" y="3091847"/>
            <a:ext cx="1178528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Dockerfile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AE6082-CDBC-D043-8696-B331D8ACB25D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 bwMode="auto">
          <a:xfrm>
            <a:off x="4643933" y="3245735"/>
            <a:ext cx="140735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39D58796-4998-9D4C-AAFF-03398CF92CC3}"/>
              </a:ext>
            </a:extLst>
          </p:cNvPr>
          <p:cNvSpPr/>
          <p:nvPr/>
        </p:nvSpPr>
        <p:spPr bwMode="auto">
          <a:xfrm>
            <a:off x="3818448" y="1066025"/>
            <a:ext cx="2232837" cy="1514696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 descr="noun_782805_cc.png">
            <a:extLst>
              <a:ext uri="{FF2B5EF4-FFF2-40B4-BE49-F238E27FC236}">
                <a16:creationId xmlns:a16="http://schemas.microsoft.com/office/drawing/2014/main" id="{A5EAC1F2-0C6F-DB48-A723-A49521C07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4128069" y="1748165"/>
            <a:ext cx="887862" cy="6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Explore - Docker Hub">
            <a:extLst>
              <a:ext uri="{FF2B5EF4-FFF2-40B4-BE49-F238E27FC236}">
                <a16:creationId xmlns:a16="http://schemas.microsoft.com/office/drawing/2014/main" id="{7B759F52-B6E6-AF47-B723-5A0E4CC4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13" y="1172432"/>
            <a:ext cx="972859" cy="9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3FC7C1-7169-3C45-A16D-65856526A859}"/>
              </a:ext>
            </a:extLst>
          </p:cNvPr>
          <p:cNvCxnSpPr>
            <a:cxnSpLocks/>
          </p:cNvCxnSpPr>
          <p:nvPr/>
        </p:nvCxnSpPr>
        <p:spPr bwMode="auto">
          <a:xfrm>
            <a:off x="4643933" y="2360653"/>
            <a:ext cx="474774" cy="79580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3B9B730-94BE-2344-A24D-5342E7BEAA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609"/>
          <a:stretch/>
        </p:blipFill>
        <p:spPr>
          <a:xfrm>
            <a:off x="3608580" y="3759358"/>
            <a:ext cx="1407351" cy="106102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C5344A-D521-3147-995E-47C9C525C2CC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2000" y="3271128"/>
            <a:ext cx="546707" cy="81702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D9D0824-35F9-7643-8025-DE5B39A300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049"/>
          <a:stretch/>
        </p:blipFill>
        <p:spPr>
          <a:xfrm>
            <a:off x="4955667" y="4088153"/>
            <a:ext cx="1095618" cy="908829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54F471E-F2C0-E74B-8E4B-4EAB22A1384C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5104388" y="3291639"/>
            <a:ext cx="399088" cy="79651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811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805D-9CF7-DF47-A346-0D09C52A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</a:t>
            </a:r>
            <a:r>
              <a:rPr lang="en-US" dirty="0" err="1"/>
              <a:t>Dockerfile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F08AA-9C20-3740-9B8D-16314E5619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657B4-205D-B24E-AEAE-6437DE1B8C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57FDF-A5E1-3B4D-922D-46DBB40A83BC}"/>
              </a:ext>
            </a:extLst>
          </p:cNvPr>
          <p:cNvSpPr txBox="1"/>
          <p:nvPr/>
        </p:nvSpPr>
        <p:spPr>
          <a:xfrm>
            <a:off x="390567" y="1421296"/>
            <a:ext cx="8334333" cy="31516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 Start with this image as a "base". </a:t>
            </a: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 It's as if all the commands that created that image were inserted here. </a:t>
            </a: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continuumio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/miniconda:4.7.12 </a:t>
            </a:r>
          </a:p>
          <a:p>
            <a:pPr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 Use RUN to execute commands inside the image as it is being built up. </a:t>
            </a: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conda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install --yes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numpy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 Try to always "clean up" after yourself to reduce the final size of your image. </a:t>
            </a: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RUN apt-get update \ </a:t>
            </a: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&amp;&amp; apt-get --yes install --no-install-recommends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graphviz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\ </a:t>
            </a: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&amp;&amp; apt-get --yes clean \ </a:t>
            </a: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&amp;&amp; rm -rf /var/lib/apt/lists/*</a:t>
            </a:r>
          </a:p>
        </p:txBody>
      </p:sp>
    </p:spTree>
    <p:extLst>
      <p:ext uri="{BB962C8B-B14F-4D97-AF65-F5344CB8AC3E}">
        <p14:creationId xmlns:p14="http://schemas.microsoft.com/office/powerpoint/2010/main" val="78068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>
            <a:spLocks noGrp="1"/>
          </p:cNvSpPr>
          <p:nvPr>
            <p:ph type="title"/>
          </p:nvPr>
        </p:nvSpPr>
        <p:spPr>
          <a:xfrm>
            <a:off x="1828801" y="372509"/>
            <a:ext cx="8520525" cy="5726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/>
              <a:t>cvmfs-singularity-sync</a:t>
            </a:r>
            <a:endParaRPr/>
          </a:p>
        </p:txBody>
      </p:sp>
      <p:sp>
        <p:nvSpPr>
          <p:cNvPr id="455" name="Google Shape;455;p34"/>
          <p:cNvSpPr txBox="1">
            <a:spLocks noGrp="1"/>
          </p:cNvSpPr>
          <p:nvPr>
            <p:ph type="sldNum" idx="12"/>
          </p:nvPr>
        </p:nvSpPr>
        <p:spPr>
          <a:xfrm>
            <a:off x="8472459" y="4948968"/>
            <a:ext cx="548775" cy="3935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-US"/>
              <a:pPr>
                <a:spcBef>
                  <a:spcPts val="0"/>
                </a:spcBef>
              </a:pPr>
              <a:t>18</a:t>
            </a:fld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body" idx="1"/>
          </p:nvPr>
        </p:nvSpPr>
        <p:spPr>
          <a:xfrm>
            <a:off x="311701" y="1438225"/>
            <a:ext cx="8520525" cy="3416400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76200" indent="0">
              <a:buSzPts val="3200"/>
              <a:buNone/>
            </a:pPr>
            <a:r>
              <a:rPr lang="en-US" sz="2400" dirty="0"/>
              <a:t>Containers are </a:t>
            </a:r>
            <a:r>
              <a:rPr lang="en-US" sz="2400" dirty="0">
                <a:solidFill>
                  <a:srgbClr val="FF9300"/>
                </a:solidFill>
              </a:rPr>
              <a:t>defined using Docker</a:t>
            </a:r>
            <a:endParaRPr sz="2400" dirty="0">
              <a:solidFill>
                <a:srgbClr val="FF9300"/>
              </a:solidFill>
            </a:endParaRPr>
          </a:p>
          <a:p>
            <a:pPr marL="571500" lvl="1" indent="0">
              <a:spcBef>
                <a:spcPts val="0"/>
              </a:spcBef>
              <a:buNone/>
            </a:pPr>
            <a:r>
              <a:rPr lang="en-US" sz="2400" dirty="0"/>
              <a:t>Public Docker Hub</a:t>
            </a:r>
            <a:br>
              <a:rPr lang="en-US" sz="2400" dirty="0"/>
            </a:br>
            <a:endParaRPr sz="2400" dirty="0"/>
          </a:p>
          <a:p>
            <a:pPr marL="76200" indent="0">
              <a:spcBef>
                <a:spcPts val="0"/>
              </a:spcBef>
              <a:buSzPts val="3200"/>
              <a:buNone/>
            </a:pPr>
            <a:r>
              <a:rPr lang="en-US" sz="2400" dirty="0"/>
              <a:t>… and </a:t>
            </a:r>
            <a:r>
              <a:rPr lang="en-US" sz="2400" dirty="0">
                <a:solidFill>
                  <a:srgbClr val="FF9300"/>
                </a:solidFill>
              </a:rPr>
              <a:t>executed with Singularity</a:t>
            </a:r>
            <a:endParaRPr sz="2400" dirty="0">
              <a:solidFill>
                <a:srgbClr val="FF9300"/>
              </a:solidFill>
            </a:endParaRPr>
          </a:p>
          <a:p>
            <a:pPr marL="571500" lvl="1" indent="0">
              <a:spcBef>
                <a:spcPts val="0"/>
              </a:spcBef>
              <a:buNone/>
            </a:pPr>
            <a:r>
              <a:rPr lang="en-US" sz="2400" dirty="0"/>
              <a:t>No direct access to the Singularity command line - that is controlled by the infrastructure</a:t>
            </a:r>
            <a:br>
              <a:rPr lang="en-US" sz="2400" dirty="0"/>
            </a:br>
            <a:endParaRPr sz="2400" dirty="0"/>
          </a:p>
          <a:p>
            <a:pPr marL="76200" indent="0">
              <a:spcBef>
                <a:spcPts val="0"/>
              </a:spcBef>
              <a:buSzPts val="3200"/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https://github.com/opensciencegrid/cvmfs-singularity-sync</a:t>
            </a:r>
            <a:r>
              <a:rPr lang="en-US" sz="2400" dirty="0"/>
              <a:t> (next slide)</a:t>
            </a:r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"/>
          <p:cNvSpPr/>
          <p:nvPr/>
        </p:nvSpPr>
        <p:spPr>
          <a:xfrm>
            <a:off x="76475" y="3120900"/>
            <a:ext cx="3796200" cy="2069100"/>
          </a:xfrm>
          <a:prstGeom prst="corner">
            <a:avLst>
              <a:gd name="adj1" fmla="val 58479"/>
              <a:gd name="adj2" fmla="val 75004"/>
            </a:avLst>
          </a:prstGeom>
          <a:solidFill>
            <a:srgbClr val="D9D9D9"/>
          </a:solidFill>
          <a:ln w="9525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63" name="Google Shape;463;p35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latin typeface="Arial"/>
                <a:ea typeface="ＭＳ Ｐゴシック"/>
              </a:rPr>
              <a:pPr defTabSz="732522"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>
              <a:latin typeface="Arial"/>
              <a:ea typeface="ＭＳ Ｐゴシック"/>
            </a:endParaRPr>
          </a:p>
        </p:txBody>
      </p:sp>
      <p:sp>
        <p:nvSpPr>
          <p:cNvPr id="462" name="Google Shape;462;p35"/>
          <p:cNvSpPr txBox="1">
            <a:spLocks noGrp="1"/>
          </p:cNvSpPr>
          <p:nvPr>
            <p:ph type="title" idx="4294967295"/>
          </p:nvPr>
        </p:nvSpPr>
        <p:spPr>
          <a:xfrm>
            <a:off x="1370867" y="112261"/>
            <a:ext cx="8599488" cy="763588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/>
              <a:t>User-defined Container Publishing</a:t>
            </a:r>
            <a:endParaRPr dirty="0"/>
          </a:p>
        </p:txBody>
      </p:sp>
      <p:pic>
        <p:nvPicPr>
          <p:cNvPr id="464" name="Google Shape;464;p35" descr="Image result for docker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689" y="2977327"/>
            <a:ext cx="1448575" cy="12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5"/>
          <p:cNvSpPr txBox="1"/>
          <p:nvPr/>
        </p:nvSpPr>
        <p:spPr>
          <a:xfrm>
            <a:off x="4127375" y="3977200"/>
            <a:ext cx="889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64D79"/>
                </a:solidFill>
                <a:latin typeface="Proxima Nova"/>
                <a:ea typeface="Proxima Nova"/>
                <a:cs typeface="Proxima Nova"/>
                <a:sym typeface="Proxima Nova"/>
              </a:rPr>
              <a:t>Hub</a:t>
            </a:r>
            <a:endParaRPr sz="1800" b="1">
              <a:solidFill>
                <a:srgbClr val="A64D7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6" name="Google Shape;466;p35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51" y="2025750"/>
            <a:ext cx="1050859" cy="10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125" y="1440700"/>
            <a:ext cx="843174" cy="8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5" descr="Image result for docker contain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7376" y="4330900"/>
            <a:ext cx="928450" cy="4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5"/>
          <p:cNvSpPr/>
          <p:nvPr/>
        </p:nvSpPr>
        <p:spPr>
          <a:xfrm rot="819205">
            <a:off x="1873402" y="2681404"/>
            <a:ext cx="1968348" cy="497095"/>
          </a:xfrm>
          <a:prstGeom prst="rightArrow">
            <a:avLst>
              <a:gd name="adj1" fmla="val 47326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000000"/>
                </a:solidFill>
                <a:latin typeface="Arial"/>
                <a:ea typeface="ＭＳ Ｐゴシック"/>
              </a:rPr>
              <a:t>docker build + push</a:t>
            </a:r>
            <a:endParaRPr sz="1425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470" name="Google Shape;470;p35" descr="Image result for github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01" y="4254700"/>
            <a:ext cx="1690127" cy="5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5"/>
          <p:cNvSpPr/>
          <p:nvPr/>
        </p:nvSpPr>
        <p:spPr>
          <a:xfrm rot="5399181">
            <a:off x="666064" y="3417329"/>
            <a:ext cx="945000" cy="475425"/>
          </a:xfrm>
          <a:prstGeom prst="rightArrow">
            <a:avLst>
              <a:gd name="adj1" fmla="val 47326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000000"/>
                </a:solidFill>
                <a:latin typeface="Arial"/>
                <a:ea typeface="ＭＳ Ｐゴシック"/>
              </a:rPr>
              <a:t>git push</a:t>
            </a:r>
            <a:endParaRPr sz="1425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72" name="Google Shape;472;p35"/>
          <p:cNvSpPr/>
          <p:nvPr/>
        </p:nvSpPr>
        <p:spPr>
          <a:xfrm>
            <a:off x="1971301" y="4014300"/>
            <a:ext cx="1861425" cy="1061100"/>
          </a:xfrm>
          <a:prstGeom prst="leftRightArrow">
            <a:avLst>
              <a:gd name="adj1" fmla="val 7372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000000"/>
                </a:solidFill>
                <a:latin typeface="Arial"/>
                <a:ea typeface="ＭＳ Ｐゴシック"/>
              </a:rPr>
              <a:t>Automatic builds on changes</a:t>
            </a:r>
            <a:endParaRPr sz="1425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473" name="Google Shape;47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4477" y="3086850"/>
            <a:ext cx="1549575" cy="128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5" descr="Image result for docker contain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4602" y="3708950"/>
            <a:ext cx="73506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5"/>
          <p:cNvSpPr/>
          <p:nvPr/>
        </p:nvSpPr>
        <p:spPr>
          <a:xfrm>
            <a:off x="5311151" y="3426975"/>
            <a:ext cx="1861425" cy="1061100"/>
          </a:xfrm>
          <a:prstGeom prst="leftRightArrow">
            <a:avLst>
              <a:gd name="adj1" fmla="val 7372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000000"/>
                </a:solidFill>
                <a:latin typeface="Arial"/>
                <a:ea typeface="ＭＳ Ｐゴシック"/>
              </a:rPr>
              <a:t>Automatic sync on changes</a:t>
            </a:r>
            <a:endParaRPr sz="1425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476" name="Google Shape;476;p35" descr="Image result for github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6838" y="1581300"/>
            <a:ext cx="1690127" cy="5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5"/>
          <p:cNvSpPr txBox="1"/>
          <p:nvPr/>
        </p:nvSpPr>
        <p:spPr>
          <a:xfrm>
            <a:off x="5142551" y="2051726"/>
            <a:ext cx="2030175" cy="49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docker_images.txt</a:t>
            </a:r>
            <a:br>
              <a:rPr lang="en-US" sz="14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cvmfs-singularity-sync</a:t>
            </a:r>
            <a:endParaRPr sz="1425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8" name="Google Shape;478;p35"/>
          <p:cNvSpPr/>
          <p:nvPr/>
        </p:nvSpPr>
        <p:spPr>
          <a:xfrm>
            <a:off x="1216125" y="1638000"/>
            <a:ext cx="40635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>
                <a:solidFill>
                  <a:srgbClr val="000000"/>
                </a:solidFill>
                <a:latin typeface="Arial"/>
                <a:ea typeface="ＭＳ Ｐゴシック"/>
              </a:rPr>
              <a:t>Pull request or ticket to register container (one time)</a:t>
            </a:r>
            <a:endParaRPr sz="975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79" name="Google Shape;479;p35"/>
          <p:cNvSpPr txBox="1"/>
          <p:nvPr/>
        </p:nvSpPr>
        <p:spPr>
          <a:xfrm>
            <a:off x="7380625" y="4330900"/>
            <a:ext cx="1344276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/</a:t>
            </a:r>
            <a:r>
              <a:rPr lang="en-US" b="1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cvmfs</a:t>
            </a:r>
            <a:endParaRPr b="1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0" name="Google Shape;480;p35"/>
          <p:cNvSpPr txBox="1"/>
          <p:nvPr/>
        </p:nvSpPr>
        <p:spPr>
          <a:xfrm>
            <a:off x="162414" y="3267244"/>
            <a:ext cx="8430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Option 1</a:t>
            </a:r>
            <a:endParaRPr sz="13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5"/>
          <p:cNvSpPr txBox="1"/>
          <p:nvPr/>
        </p:nvSpPr>
        <p:spPr>
          <a:xfrm>
            <a:off x="2639250" y="2456100"/>
            <a:ext cx="92835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732522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Option 2</a:t>
            </a:r>
            <a:endParaRPr sz="13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25FDCE-7DBB-6A45-8C49-CA248FE1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0B8FA4-5C71-D443-BFE0-0CC73FD6F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D689-7083-0145-AF3E-9BF22E39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21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"/>
          <p:cNvSpPr txBox="1">
            <a:spLocks noGrp="1"/>
          </p:cNvSpPr>
          <p:nvPr>
            <p:ph type="title"/>
          </p:nvPr>
        </p:nvSpPr>
        <p:spPr>
          <a:xfrm>
            <a:off x="1500052" y="197936"/>
            <a:ext cx="11360700" cy="7634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/>
              <a:t>CVMFS Repositories</a:t>
            </a:r>
            <a:endParaRPr dirty="0"/>
          </a:p>
        </p:txBody>
      </p:sp>
      <p:sp>
        <p:nvSpPr>
          <p:cNvPr id="448" name="Google Shape;448;p33"/>
          <p:cNvSpPr txBox="1">
            <a:spLocks noGrp="1"/>
          </p:cNvSpPr>
          <p:nvPr>
            <p:ph type="sldNum" idx="12"/>
          </p:nvPr>
        </p:nvSpPr>
        <p:spPr>
          <a:xfrm>
            <a:off x="11296610" y="6789122"/>
            <a:ext cx="731700" cy="524700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-US"/>
              <a:pPr>
                <a:spcBef>
                  <a:spcPts val="0"/>
                </a:spcBef>
              </a:pPr>
              <a:t>20</a:t>
            </a:fld>
            <a:endParaRPr/>
          </a:p>
        </p:txBody>
      </p:sp>
      <p:sp>
        <p:nvSpPr>
          <p:cNvPr id="449" name="Google Shape;449;p33"/>
          <p:cNvSpPr txBox="1">
            <a:spLocks noGrp="1"/>
          </p:cNvSpPr>
          <p:nvPr>
            <p:ph type="body" idx="1"/>
          </p:nvPr>
        </p:nvSpPr>
        <p:spPr>
          <a:xfrm>
            <a:off x="485926" y="1302926"/>
            <a:ext cx="8124525" cy="38324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900" dirty="0" err="1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cvmfs</a:t>
            </a:r>
            <a:r>
              <a:rPr lang="en-US" sz="90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90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ams.cern.ch</a:t>
            </a:r>
            <a:endParaRPr sz="900" dirty="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atlas.cern.ch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cms.cern.ch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connect.opensciencegrid.org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gwosc.osgstorage.org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icecube.opensciencegrid.org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US" sz="900" dirty="0"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igo-containers.opensciencegrid.org			</a:t>
            </a:r>
            <a:r>
              <a:rPr lang="en-US" sz="900" dirty="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&lt;- large project with their own containers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nexo.opensciencegrid.org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oasis.opensciencegrid.org			</a:t>
            </a:r>
            <a:r>
              <a:rPr lang="en-US" sz="900" dirty="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&lt;- “modules” software</a:t>
            </a:r>
            <a:endParaRPr sz="900" dirty="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US" sz="900" dirty="0">
                <a:solidFill>
                  <a:schemeClr val="dk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singularity.opensciencegrid.org</a:t>
            </a: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</a:t>
            </a:r>
            <a:r>
              <a:rPr lang="en-US" sz="900" dirty="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&lt;- general containers (next few slide)</a:t>
            </a:r>
            <a:endParaRPr sz="900" dirty="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snoplus.egi.eu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US" sz="900" dirty="0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pt.opensciencegrid.org			</a:t>
            </a: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stash.osgstorage.org				</a:t>
            </a:r>
            <a:r>
              <a:rPr lang="en-US" sz="900" dirty="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&lt;- ~1PB of user published data</a:t>
            </a: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veritas.opensciencegrid.org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9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xenon.opensciencegrid.org</a:t>
            </a: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500"/>
              <a:buNone/>
            </a:pPr>
            <a:endParaRPr sz="9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9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"/>
          <p:cNvSpPr/>
          <p:nvPr/>
        </p:nvSpPr>
        <p:spPr>
          <a:xfrm>
            <a:off x="211667" y="2692497"/>
            <a:ext cx="8102250" cy="1643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050"/>
          </a:p>
        </p:txBody>
      </p:sp>
      <p:sp>
        <p:nvSpPr>
          <p:cNvPr id="489" name="Google Shape;489;p36"/>
          <p:cNvSpPr txBox="1">
            <a:spLocks noGrp="1"/>
          </p:cNvSpPr>
          <p:nvPr>
            <p:ph type="body" idx="1"/>
          </p:nvPr>
        </p:nvSpPr>
        <p:spPr>
          <a:xfrm>
            <a:off x="394875" y="1204430"/>
            <a:ext cx="8520525" cy="3416400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025" dirty="0"/>
              <a:t>OSG stores container images on CVMFS in extracted form. That is, we take the Docker image layers or the Singularity </a:t>
            </a:r>
            <a:r>
              <a:rPr lang="en-US" sz="2025" dirty="0" err="1"/>
              <a:t>sif</a:t>
            </a:r>
            <a:r>
              <a:rPr lang="en-US" sz="2025" dirty="0"/>
              <a:t> files and export them onto CVMFS. For example, ls on one of the containers looks similar to ls / on any Linux machine:</a:t>
            </a:r>
            <a:br>
              <a:rPr lang="en-US" sz="2025" dirty="0"/>
            </a:br>
            <a:endParaRPr sz="2025" dirty="0"/>
          </a:p>
          <a:p>
            <a:pPr marL="0" indent="0">
              <a:buClr>
                <a:schemeClr val="dk1"/>
              </a:buClr>
              <a:buSzPts val="1500"/>
              <a:buNone/>
            </a:pP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$ ls /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cvmfs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/singularity.opensciencegrid.org/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opensciencegrid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/osgvo-el7:latest/</a:t>
            </a: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cvmfs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 host-libs  proc  sys  anaconda-post.log     lib64</a:t>
            </a: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dev    media      root 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tmp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 bin                  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sbin</a:t>
            </a: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etc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mnt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       run  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usr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 image-build-info.txt  singularity</a:t>
            </a: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home   opt       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srv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  var  lib</a:t>
            </a:r>
            <a:endParaRPr sz="1425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br>
              <a:rPr lang="en-US" sz="2025" dirty="0"/>
            </a:br>
            <a:r>
              <a:rPr lang="en-US" sz="2025" dirty="0"/>
              <a:t>Result: Most container instances only use </a:t>
            </a:r>
            <a:r>
              <a:rPr lang="en-US" sz="2025" b="1" dirty="0">
                <a:solidFill>
                  <a:srgbClr val="FF0000"/>
                </a:solidFill>
              </a:rPr>
              <a:t>a small part</a:t>
            </a:r>
            <a:r>
              <a:rPr lang="en-US" sz="2025" dirty="0"/>
              <a:t> of the container image </a:t>
            </a:r>
            <a:r>
              <a:rPr lang="en-US" sz="2025" b="1" dirty="0">
                <a:solidFill>
                  <a:srgbClr val="FF0000"/>
                </a:solidFill>
              </a:rPr>
              <a:t>(50-150 MB)</a:t>
            </a:r>
            <a:r>
              <a:rPr lang="en-US" sz="2025" dirty="0"/>
              <a:t> and that part is </a:t>
            </a:r>
            <a:r>
              <a:rPr lang="en-US" sz="2025" b="1" dirty="0">
                <a:solidFill>
                  <a:srgbClr val="FF0000"/>
                </a:solidFill>
              </a:rPr>
              <a:t>cached</a:t>
            </a:r>
            <a:r>
              <a:rPr lang="en-US" sz="2025" dirty="0"/>
              <a:t> in CVMFS!</a:t>
            </a:r>
            <a:endParaRPr sz="2025" dirty="0"/>
          </a:p>
        </p:txBody>
      </p:sp>
      <p:sp>
        <p:nvSpPr>
          <p:cNvPr id="487" name="Google Shape;487;p36"/>
          <p:cNvSpPr txBox="1">
            <a:spLocks noGrp="1"/>
          </p:cNvSpPr>
          <p:nvPr>
            <p:ph type="title"/>
          </p:nvPr>
        </p:nvSpPr>
        <p:spPr>
          <a:xfrm>
            <a:off x="1540934" y="217895"/>
            <a:ext cx="8520525" cy="5726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/>
              <a:t>Extracted Images</a:t>
            </a:r>
            <a:endParaRPr dirty="0"/>
          </a:p>
        </p:txBody>
      </p:sp>
      <p:sp>
        <p:nvSpPr>
          <p:cNvPr id="488" name="Google Shape;488;p36"/>
          <p:cNvSpPr txBox="1">
            <a:spLocks noGrp="1"/>
          </p:cNvSpPr>
          <p:nvPr>
            <p:ph type="sldNum" idx="12"/>
          </p:nvPr>
        </p:nvSpPr>
        <p:spPr>
          <a:xfrm>
            <a:off x="8472459" y="4948968"/>
            <a:ext cx="548775" cy="39352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-US"/>
              <a:pPr>
                <a:spcBef>
                  <a:spcPts val="0"/>
                </a:spcBef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436E0E-13E6-5243-BD51-958EA315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GPU?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85F0F-27F9-B94D-9B5E-6A3D08FF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111250"/>
            <a:ext cx="3797300" cy="3905250"/>
          </a:xfrm>
        </p:spPr>
        <p:txBody>
          <a:bodyPr/>
          <a:lstStyle/>
          <a:p>
            <a:r>
              <a:rPr lang="en-US" dirty="0"/>
              <a:t>GPU = Graphical Processing Unit</a:t>
            </a:r>
          </a:p>
          <a:p>
            <a:r>
              <a:rPr lang="en-US" dirty="0"/>
              <a:t>Has hundreds to thousands of “cores” that can be used to parallelize 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5F0E-1FE4-E54A-A212-EE5EAA45E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E71FC-3CEC-B144-967E-AA7A70603A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3752BB6-4D8D-8042-811A-63E7827D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58" y="2621959"/>
            <a:ext cx="2421565" cy="24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8F681C-4C22-294D-9F9F-66A0C5FECC26}"/>
              </a:ext>
            </a:extLst>
          </p:cNvPr>
          <p:cNvSpPr/>
          <p:nvPr/>
        </p:nvSpPr>
        <p:spPr bwMode="auto">
          <a:xfrm>
            <a:off x="5284381" y="2073349"/>
            <a:ext cx="2562447" cy="574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DB684-7849-6041-9016-BBB43FF55A93}"/>
              </a:ext>
            </a:extLst>
          </p:cNvPr>
          <p:cNvSpPr/>
          <p:nvPr/>
        </p:nvSpPr>
        <p:spPr bwMode="auto">
          <a:xfrm>
            <a:off x="5337313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74357-8ECC-9747-92D9-F276CB1ADA7C}"/>
              </a:ext>
            </a:extLst>
          </p:cNvPr>
          <p:cNvSpPr/>
          <p:nvPr/>
        </p:nvSpPr>
        <p:spPr bwMode="auto">
          <a:xfrm>
            <a:off x="5337313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14710-552B-0C4F-810C-20E61976CE1F}"/>
              </a:ext>
            </a:extLst>
          </p:cNvPr>
          <p:cNvSpPr/>
          <p:nvPr/>
        </p:nvSpPr>
        <p:spPr bwMode="auto">
          <a:xfrm>
            <a:off x="5509283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ECF51-F201-B34B-8115-BFBC143EBDD3}"/>
              </a:ext>
            </a:extLst>
          </p:cNvPr>
          <p:cNvSpPr/>
          <p:nvPr/>
        </p:nvSpPr>
        <p:spPr bwMode="auto">
          <a:xfrm>
            <a:off x="5509283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8ABE71-0A7C-5E4E-8D52-3F8E6D75BC09}"/>
              </a:ext>
            </a:extLst>
          </p:cNvPr>
          <p:cNvSpPr/>
          <p:nvPr/>
        </p:nvSpPr>
        <p:spPr bwMode="auto">
          <a:xfrm>
            <a:off x="5694428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42A173-391C-B948-9E37-3B53302F0319}"/>
              </a:ext>
            </a:extLst>
          </p:cNvPr>
          <p:cNvSpPr/>
          <p:nvPr/>
        </p:nvSpPr>
        <p:spPr bwMode="auto">
          <a:xfrm>
            <a:off x="5694428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548E97-41C7-AF40-86C0-3D3714B494A5}"/>
              </a:ext>
            </a:extLst>
          </p:cNvPr>
          <p:cNvSpPr/>
          <p:nvPr/>
        </p:nvSpPr>
        <p:spPr bwMode="auto">
          <a:xfrm>
            <a:off x="6056628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B7F67-D215-6F44-A2F5-A29D56C60959}"/>
              </a:ext>
            </a:extLst>
          </p:cNvPr>
          <p:cNvSpPr/>
          <p:nvPr/>
        </p:nvSpPr>
        <p:spPr bwMode="auto">
          <a:xfrm>
            <a:off x="6056628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6E51DE-9AF5-CF42-885D-F9A1631BC717}"/>
              </a:ext>
            </a:extLst>
          </p:cNvPr>
          <p:cNvSpPr/>
          <p:nvPr/>
        </p:nvSpPr>
        <p:spPr bwMode="auto">
          <a:xfrm>
            <a:off x="5867092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7BCC39-E0CD-9D4E-8184-3D47339DB08B}"/>
              </a:ext>
            </a:extLst>
          </p:cNvPr>
          <p:cNvSpPr/>
          <p:nvPr/>
        </p:nvSpPr>
        <p:spPr bwMode="auto">
          <a:xfrm>
            <a:off x="5867092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9040A8-DFB8-E645-8195-71938B83E9A1}"/>
              </a:ext>
            </a:extLst>
          </p:cNvPr>
          <p:cNvSpPr/>
          <p:nvPr/>
        </p:nvSpPr>
        <p:spPr bwMode="auto">
          <a:xfrm>
            <a:off x="6246164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B7A373-9DDA-E54B-8BB3-F651ECF74E42}"/>
              </a:ext>
            </a:extLst>
          </p:cNvPr>
          <p:cNvSpPr/>
          <p:nvPr/>
        </p:nvSpPr>
        <p:spPr bwMode="auto">
          <a:xfrm>
            <a:off x="6246164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0863AB-AECB-9548-9D40-670A587559C1}"/>
              </a:ext>
            </a:extLst>
          </p:cNvPr>
          <p:cNvSpPr/>
          <p:nvPr/>
        </p:nvSpPr>
        <p:spPr bwMode="auto">
          <a:xfrm>
            <a:off x="6470837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1F207C-B40D-154A-AEAC-164326064B73}"/>
              </a:ext>
            </a:extLst>
          </p:cNvPr>
          <p:cNvSpPr/>
          <p:nvPr/>
        </p:nvSpPr>
        <p:spPr bwMode="auto">
          <a:xfrm>
            <a:off x="6470837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F8CCD7-230D-A34E-80BE-86CE7940FCD9}"/>
              </a:ext>
            </a:extLst>
          </p:cNvPr>
          <p:cNvSpPr/>
          <p:nvPr/>
        </p:nvSpPr>
        <p:spPr bwMode="auto">
          <a:xfrm>
            <a:off x="6668750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126F4D-8B07-A246-8C7D-FB9E70936A40}"/>
              </a:ext>
            </a:extLst>
          </p:cNvPr>
          <p:cNvSpPr/>
          <p:nvPr/>
        </p:nvSpPr>
        <p:spPr bwMode="auto">
          <a:xfrm>
            <a:off x="6668750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FD56BB-691F-0647-BBB7-31FED7F758FB}"/>
              </a:ext>
            </a:extLst>
          </p:cNvPr>
          <p:cNvSpPr/>
          <p:nvPr/>
        </p:nvSpPr>
        <p:spPr bwMode="auto">
          <a:xfrm>
            <a:off x="6862736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19FBF4-5AE7-D646-8F4B-A71476506EE0}"/>
              </a:ext>
            </a:extLst>
          </p:cNvPr>
          <p:cNvSpPr/>
          <p:nvPr/>
        </p:nvSpPr>
        <p:spPr bwMode="auto">
          <a:xfrm>
            <a:off x="6862736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A8E5FF-9358-844A-ACDE-082F5306C1C5}"/>
              </a:ext>
            </a:extLst>
          </p:cNvPr>
          <p:cNvSpPr/>
          <p:nvPr/>
        </p:nvSpPr>
        <p:spPr bwMode="auto">
          <a:xfrm>
            <a:off x="7056722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703CE1-1EDC-E345-9657-6F983ABF2298}"/>
              </a:ext>
            </a:extLst>
          </p:cNvPr>
          <p:cNvSpPr/>
          <p:nvPr/>
        </p:nvSpPr>
        <p:spPr bwMode="auto">
          <a:xfrm>
            <a:off x="7056722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0F8AEF-DD5A-924E-A73E-3D20D7C208E7}"/>
              </a:ext>
            </a:extLst>
          </p:cNvPr>
          <p:cNvSpPr/>
          <p:nvPr/>
        </p:nvSpPr>
        <p:spPr bwMode="auto">
          <a:xfrm>
            <a:off x="7260158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4ED998-FC4C-A046-9EEC-1BABEFDE2E8F}"/>
              </a:ext>
            </a:extLst>
          </p:cNvPr>
          <p:cNvSpPr/>
          <p:nvPr/>
        </p:nvSpPr>
        <p:spPr bwMode="auto">
          <a:xfrm>
            <a:off x="7260158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320C23-5104-1643-85BA-3390C349306A}"/>
              </a:ext>
            </a:extLst>
          </p:cNvPr>
          <p:cNvSpPr/>
          <p:nvPr/>
        </p:nvSpPr>
        <p:spPr bwMode="auto">
          <a:xfrm>
            <a:off x="7457003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A05EAB-C8CC-5545-88C1-5DE2000674F8}"/>
              </a:ext>
            </a:extLst>
          </p:cNvPr>
          <p:cNvSpPr/>
          <p:nvPr/>
        </p:nvSpPr>
        <p:spPr bwMode="auto">
          <a:xfrm>
            <a:off x="7457003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8B5B6C-2F0E-E647-A134-8AD03A40D789}"/>
              </a:ext>
            </a:extLst>
          </p:cNvPr>
          <p:cNvSpPr/>
          <p:nvPr/>
        </p:nvSpPr>
        <p:spPr bwMode="auto">
          <a:xfrm>
            <a:off x="7635911" y="2126974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0442D4-264E-D149-BA15-FD13F154CC74}"/>
              </a:ext>
            </a:extLst>
          </p:cNvPr>
          <p:cNvSpPr/>
          <p:nvPr/>
        </p:nvSpPr>
        <p:spPr bwMode="auto">
          <a:xfrm>
            <a:off x="7635911" y="2374466"/>
            <a:ext cx="151745" cy="1789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36EFEA-C697-C04D-999A-DA76895354DC}"/>
              </a:ext>
            </a:extLst>
          </p:cNvPr>
          <p:cNvCxnSpPr/>
          <p:nvPr/>
        </p:nvCxnSpPr>
        <p:spPr bwMode="auto">
          <a:xfrm>
            <a:off x="5284381" y="2621959"/>
            <a:ext cx="410047" cy="38959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4E5FF5-3F24-6F4B-83B6-7F91DEC9DF0F}"/>
              </a:ext>
            </a:extLst>
          </p:cNvPr>
          <p:cNvCxnSpPr>
            <a:cxnSpLocks/>
          </p:cNvCxnSpPr>
          <p:nvPr/>
        </p:nvCxnSpPr>
        <p:spPr bwMode="auto">
          <a:xfrm flipH="1">
            <a:off x="7208467" y="2621958"/>
            <a:ext cx="638361" cy="38959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9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EDEFA-9B60-DC49-8B28-98B24662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Use Cases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0355A-F20A-CB43-9989-D87E1124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that map well to GPUs include: </a:t>
            </a:r>
          </a:p>
          <a:p>
            <a:pPr lvl="1"/>
            <a:r>
              <a:rPr lang="en-US" dirty="0"/>
              <a:t>Deep learning</a:t>
            </a:r>
          </a:p>
          <a:p>
            <a:pPr lvl="1"/>
            <a:r>
              <a:rPr lang="en-US" dirty="0"/>
              <a:t>Molecular dynamics</a:t>
            </a:r>
          </a:p>
          <a:p>
            <a:pPr lvl="1"/>
            <a:r>
              <a:rPr lang="en-US" dirty="0"/>
              <a:t>Anything with lots of number crunching (like matrix operations) and low(</a:t>
            </a:r>
            <a:r>
              <a:rPr lang="en-US" dirty="0" err="1"/>
              <a:t>er</a:t>
            </a:r>
            <a:r>
              <a:rPr lang="en-US" dirty="0"/>
              <a:t>) data load.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3EACA-758C-D341-A7E3-E3B04DEF5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E71FC-3CEC-B144-967E-AA7A70603A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CF40-74C2-504F-B396-3D04563D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 on the OSG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CF08F-2C8C-9846-975F-E0EFEF32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Scale: 100s (vs 10,000s of CPUs)</a:t>
            </a:r>
          </a:p>
          <a:p>
            <a:r>
              <a:rPr lang="en-US" dirty="0"/>
              <a:t>Variety of available GPU cards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Same restrictions as always: not sure what you’ll get, jobs can be interrupted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May take longer to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213CD-4C2F-224E-80F2-B51A506E4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4125-3FED-134E-AF27-F048E149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robust GPU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A81D-3B90-034A-BE09-819365188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software strategy that can run on different GPU types: </a:t>
            </a:r>
          </a:p>
          <a:p>
            <a:pPr lvl="1"/>
            <a:r>
              <a:rPr lang="en-US" dirty="0"/>
              <a:t>Container</a:t>
            </a:r>
          </a:p>
          <a:p>
            <a:pPr lvl="1"/>
            <a:r>
              <a:rPr lang="en-US" dirty="0"/>
              <a:t>Install inside the job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 use job requirements to request certain kind of GPU (more limiting)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FDB89-F3FC-064A-88F4-7C3ECF2EA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138E-BB7A-3842-B604-B8537447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File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F849-90C6-3149-8BFD-2A9DBED47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GPUs with “</a:t>
            </a:r>
            <a:r>
              <a:rPr lang="en-US" dirty="0" err="1"/>
              <a:t>request_gpus</a:t>
            </a:r>
            <a:r>
              <a:rPr lang="en-US" dirty="0"/>
              <a:t>”</a:t>
            </a:r>
          </a:p>
          <a:p>
            <a:r>
              <a:rPr lang="en-US" dirty="0"/>
              <a:t>Can use custom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7A7BD-8DA5-5841-957D-46F7EEA19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1B8BA-4511-294B-9597-A0C95B87CF76}"/>
              </a:ext>
            </a:extLst>
          </p:cNvPr>
          <p:cNvSpPr txBox="1"/>
          <p:nvPr/>
        </p:nvSpPr>
        <p:spPr>
          <a:xfrm>
            <a:off x="1228725" y="2857500"/>
            <a:ext cx="7044445" cy="113877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err="1">
                <a:latin typeface="Courier New"/>
                <a:cs typeface="Courier New"/>
              </a:rPr>
              <a:t>request_gpus</a:t>
            </a:r>
            <a:r>
              <a:rPr lang="en-US" sz="2000" b="1" dirty="0">
                <a:latin typeface="Courier New"/>
                <a:cs typeface="Courier New"/>
              </a:rPr>
              <a:t> = 1</a:t>
            </a:r>
          </a:p>
          <a:p>
            <a:pPr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000" b="1" dirty="0">
                <a:latin typeface="Courier New"/>
                <a:cs typeface="Courier New"/>
              </a:rPr>
              <a:t>requirements = (</a:t>
            </a:r>
            <a:r>
              <a:rPr lang="en-US" sz="2000" b="1" dirty="0" err="1">
                <a:latin typeface="Courier New"/>
                <a:cs typeface="Courier New"/>
              </a:rPr>
              <a:t>CUDACapability</a:t>
            </a:r>
            <a:r>
              <a:rPr lang="en-US" sz="2000" b="1" dirty="0">
                <a:latin typeface="Courier New"/>
                <a:cs typeface="Courier New"/>
              </a:rPr>
              <a:t> &gt;= 6.0)</a:t>
            </a:r>
          </a:p>
        </p:txBody>
      </p:sp>
    </p:spTree>
    <p:extLst>
      <p:ext uri="{BB962C8B-B14F-4D97-AF65-F5344CB8AC3E}">
        <p14:creationId xmlns:p14="http://schemas.microsoft.com/office/powerpoint/2010/main" val="59033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C66B6A-921A-A046-A8F1-841AB7C9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C533E5-F8FB-324E-BFE0-EEE805753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BD18F-CFD3-DB49-8923-EA284195C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4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9E0E-81DB-5B41-8AEF-603E350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Our Analogy…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9923-85E9-274E-9B21-DDE2F7582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container is kind of like bringing along a whole kitchen…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AC767-48BD-E741-9AC6-5BF1DE37E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62AE-E65C-7F4C-B3DB-FDECEB2B6466}"/>
              </a:ext>
            </a:extLst>
          </p:cNvPr>
          <p:cNvSpPr/>
          <p:nvPr/>
        </p:nvSpPr>
        <p:spPr>
          <a:xfrm>
            <a:off x="4299792" y="5166966"/>
            <a:ext cx="4114800" cy="24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990" dirty="0"/>
              <a:t>Photo by </a:t>
            </a:r>
            <a:r>
              <a:rPr lang="en-US" sz="990" dirty="0" err="1">
                <a:hlinkClick r:id="rId3"/>
              </a:rPr>
              <a:t>PunkToad</a:t>
            </a:r>
            <a:r>
              <a:rPr lang="en-US" sz="990" dirty="0"/>
              <a:t> on </a:t>
            </a:r>
            <a:r>
              <a:rPr lang="en-US" sz="990" dirty="0">
                <a:hlinkClick r:id="rId4"/>
              </a:rPr>
              <a:t>Flickr</a:t>
            </a:r>
            <a:r>
              <a:rPr lang="en-US" sz="990" dirty="0"/>
              <a:t>, CC-BY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1CB43-9DC0-B549-9D2F-527EDE3CE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315" y="2321284"/>
            <a:ext cx="3305754" cy="24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78529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46844</TotalTime>
  <Words>1073</Words>
  <Application>Microsoft Office PowerPoint</Application>
  <PresentationFormat>On-screen Show (16:10)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Consolas</vt:lpstr>
      <vt:lpstr>Courier New</vt:lpstr>
      <vt:lpstr>Futura</vt:lpstr>
      <vt:lpstr>Proxima Nova</vt:lpstr>
      <vt:lpstr>Symbol</vt:lpstr>
      <vt:lpstr>Times</vt:lpstr>
      <vt:lpstr>Times New Roman</vt:lpstr>
      <vt:lpstr>Wingdings</vt:lpstr>
      <vt:lpstr>OSG-Summer-School-Template</vt:lpstr>
      <vt:lpstr>1_OSG-Summer-School-Template</vt:lpstr>
      <vt:lpstr>Containers and GPUs</vt:lpstr>
      <vt:lpstr>GPUs</vt:lpstr>
      <vt:lpstr>What is a GPU?</vt:lpstr>
      <vt:lpstr>GPU Use Cases</vt:lpstr>
      <vt:lpstr>GPUs on the OSG</vt:lpstr>
      <vt:lpstr>Making robust GPU jobs</vt:lpstr>
      <vt:lpstr>Submit File options</vt:lpstr>
      <vt:lpstr>Containers</vt:lpstr>
      <vt:lpstr>Returning to Our Analogy…</vt:lpstr>
      <vt:lpstr>Containers</vt:lpstr>
      <vt:lpstr>Container Motivations</vt:lpstr>
      <vt:lpstr>Container Types</vt:lpstr>
      <vt:lpstr>Focus on Docker</vt:lpstr>
      <vt:lpstr>Running Containers</vt:lpstr>
      <vt:lpstr>Docker Hub</vt:lpstr>
      <vt:lpstr>Building Containers</vt:lpstr>
      <vt:lpstr>Sample Dockerfile</vt:lpstr>
      <vt:lpstr>cvmfs-singularity-sync</vt:lpstr>
      <vt:lpstr>User-defined Container Publishing</vt:lpstr>
      <vt:lpstr>CVMFS Repositories</vt:lpstr>
      <vt:lpstr>Extracted Images</vt:lpstr>
    </vt:vector>
  </TitlesOfParts>
  <Manager>OSG Resource Managers</Manager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Mats Rynge</cp:lastModifiedBy>
  <cp:revision>409</cp:revision>
  <cp:lastPrinted>2007-02-13T22:42:37Z</cp:lastPrinted>
  <dcterms:created xsi:type="dcterms:W3CDTF">2010-07-18T15:11:48Z</dcterms:created>
  <dcterms:modified xsi:type="dcterms:W3CDTF">2021-08-09T18:25:22Z</dcterms:modified>
</cp:coreProperties>
</file>