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477" r:id="rId4"/>
    <p:sldId id="478" r:id="rId5"/>
    <p:sldId id="534" r:id="rId6"/>
    <p:sldId id="480" r:id="rId7"/>
    <p:sldId id="481" r:id="rId8"/>
    <p:sldId id="482" r:id="rId9"/>
    <p:sldId id="484" r:id="rId10"/>
    <p:sldId id="485" r:id="rId11"/>
    <p:sldId id="486" r:id="rId12"/>
    <p:sldId id="489" r:id="rId13"/>
    <p:sldId id="535" r:id="rId14"/>
    <p:sldId id="536" r:id="rId15"/>
    <p:sldId id="492" r:id="rId16"/>
    <p:sldId id="493" r:id="rId17"/>
    <p:sldId id="494" r:id="rId18"/>
    <p:sldId id="495" r:id="rId19"/>
    <p:sldId id="496" r:id="rId20"/>
    <p:sldId id="497" r:id="rId21"/>
    <p:sldId id="503" r:id="rId22"/>
    <p:sldId id="574" r:id="rId23"/>
    <p:sldId id="498" r:id="rId24"/>
    <p:sldId id="499" r:id="rId25"/>
    <p:sldId id="500" r:id="rId26"/>
    <p:sldId id="501" r:id="rId27"/>
    <p:sldId id="544" r:id="rId28"/>
    <p:sldId id="502" r:id="rId29"/>
    <p:sldId id="537" r:id="rId30"/>
    <p:sldId id="538" r:id="rId31"/>
    <p:sldId id="539" r:id="rId32"/>
    <p:sldId id="540" r:id="rId33"/>
    <p:sldId id="541" r:id="rId34"/>
    <p:sldId id="542" r:id="rId35"/>
    <p:sldId id="545" r:id="rId36"/>
    <p:sldId id="546" r:id="rId37"/>
    <p:sldId id="547" r:id="rId38"/>
    <p:sldId id="443" r:id="rId39"/>
    <p:sldId id="444" r:id="rId40"/>
    <p:sldId id="573" r:id="rId41"/>
    <p:sldId id="551" r:id="rId42"/>
    <p:sldId id="552" r:id="rId43"/>
    <p:sldId id="554" r:id="rId44"/>
    <p:sldId id="564" r:id="rId45"/>
    <p:sldId id="566" r:id="rId46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C1"/>
    <a:srgbClr val="2F89D2"/>
    <a:srgbClr val="2F7CDE"/>
    <a:srgbClr val="58A8FF"/>
    <a:srgbClr val="7BC7FF"/>
    <a:srgbClr val="FDF0E9"/>
    <a:srgbClr val="EC8F1A"/>
    <a:srgbClr val="FFB05D"/>
    <a:srgbClr val="FFAE42"/>
    <a:srgbClr val="FF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0"/>
    <p:restoredTop sz="94542"/>
  </p:normalViewPr>
  <p:slideViewPr>
    <p:cSldViewPr>
      <p:cViewPr varScale="1">
        <p:scale>
          <a:sx n="116" d="100"/>
          <a:sy n="116" d="100"/>
        </p:scale>
        <p:origin x="1064" y="184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34E68D-6BC1-C041-3350-8B96BD1C5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79" y="36419"/>
            <a:ext cx="1141970" cy="7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User School 2022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59FF86C-7586-AEED-E4D7-E71F2FDC9A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379" y="36419"/>
            <a:ext cx="1141970" cy="7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en.wikipedia.org/wiki/Directed_acyclic_grap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latest/users-manual/dagman-workflows.html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tcondor.readthedocs.io/en/latest/users-manual/dagman-workflows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Workflows with HTCondor’s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Thursday, July 28</a:t>
            </a:r>
          </a:p>
          <a:p>
            <a:r>
              <a:rPr lang="en-US" sz="1800" dirty="0"/>
              <a:t>Lauren Michael, </a:t>
            </a:r>
            <a:r>
              <a:rPr lang="en-US" sz="1800" dirty="0" err="1"/>
              <a:t>lmichael@wisc.edu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/>
              <a:t>Node names and filenames are your choice.</a:t>
            </a:r>
          </a:p>
          <a:p>
            <a:r>
              <a:rPr lang="en-US" sz="2100" dirty="0"/>
              <a:t>Node name and submit filename do not have to match.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B33849-F285-4942-86EF-7A27A995F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839" y="1123325"/>
            <a:ext cx="3177673" cy="27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Endless Workflow Possibilities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2730"/>
            <a:ext cx="2026368" cy="217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25946"/>
            <a:ext cx="2281955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48" y="2643758"/>
            <a:ext cx="3284271" cy="2118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WorkflowGenerator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DC152-2517-9D45-ADF0-AC0807392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DAGs are also useful for non-sequential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49" y="2310747"/>
            <a:ext cx="1623391" cy="1739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1" y="2310746"/>
            <a:ext cx="1623391" cy="17393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24" y="1632627"/>
            <a:ext cx="253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Courier"/>
              </a:rPr>
              <a:t>‘bag’ of HTC jobs</a:t>
            </a:r>
            <a:endParaRPr lang="en-US" sz="2400" dirty="0"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8606" y="1632627"/>
            <a:ext cx="29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Courier"/>
              </a:rPr>
              <a:t>disjointed workflows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7" y="2207407"/>
            <a:ext cx="4330700" cy="124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BA32A-8803-C440-8E5F-D46081E1C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A4AEE-071A-3244-A367-49F50B541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/>
              <a:t>Submitting and </a:t>
            </a:r>
            <a:r>
              <a:rPr lang="en-US"/>
              <a:t>Monitoring a </a:t>
            </a:r>
            <a:r>
              <a:rPr lang="en-US" dirty="0" err="1"/>
              <a:t>DAGMan</a:t>
            </a:r>
            <a:r>
              <a:rPr lang="en-US" dirty="0"/>
              <a:t> Workflow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a DAG to the queue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7992888" cy="1604224"/>
          </a:xfrm>
        </p:spPr>
        <p:txBody>
          <a:bodyPr>
            <a:normAutofit/>
          </a:bodyPr>
          <a:lstStyle/>
          <a:p>
            <a:r>
              <a:rPr lang="en-US" sz="2800" dirty="0"/>
              <a:t>Submission command: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condor_submit_dag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dag_file</a:t>
            </a:r>
            <a:endParaRPr lang="en-US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358339"/>
            <a:ext cx="7132017" cy="240065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File for submitting this DAG to HTCondor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mydag.dag.condor.sub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debugging messages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output  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error messages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mydag.dag.lib.err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the life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itself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mydag.dag.dagman.log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Submitting job(s).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job(s) submitted to cluster 128.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A6C8-91AD-D84B-80EB-E9E166979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A submitted DAG creates a </a:t>
            </a:r>
            <a:br>
              <a:rPr lang="en-US" sz="2800" dirty="0"/>
            </a:br>
            <a:r>
              <a:rPr lang="en-US" sz="2800" i="1" dirty="0" err="1"/>
              <a:t>DAGMan</a:t>
            </a:r>
            <a:r>
              <a:rPr lang="en-US" sz="2800" i="1" dirty="0"/>
              <a:t> job </a:t>
            </a:r>
            <a:r>
              <a:rPr lang="en-US" sz="2800" dirty="0"/>
              <a:t>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 err="1"/>
              <a:t>DAGMan</a:t>
            </a:r>
            <a:r>
              <a:rPr lang="en-US" sz="2400" dirty="0"/>
              <a:t> runs on the access point, as a job in the queue</a:t>
            </a:r>
          </a:p>
          <a:p>
            <a:r>
              <a:rPr lang="en-US" sz="2400" dirty="0"/>
              <a:t>At first: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83718"/>
            <a:ext cx="8064896" cy="252376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 BATCH_NAME     SUBMITTED   DONE   RUN   IDLE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 4/30 18:08      _     _      _      _  0.0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alice   4/30 18:08   0+00:00:06 R  0    0.3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912E9-6D3F-DB46-A5DF-98EB0379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11542"/>
            <a:ext cx="7636074" cy="1604224"/>
          </a:xfrm>
        </p:spPr>
        <p:txBody>
          <a:bodyPr>
            <a:normAutofit/>
          </a:bodyPr>
          <a:lstStyle/>
          <a:p>
            <a:r>
              <a:rPr lang="en-US" sz="2400" dirty="0"/>
              <a:t>Seconds later, node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submitted: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7654"/>
            <a:ext cx="8064896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  SUBMITTED  DONE  RUN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TOTAL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 _    _     </a:t>
            </a:r>
            <a:r>
              <a:rPr lang="is-IS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129.0 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0+00:00:36 R  0    0.3 condor_dagman</a:t>
            </a:r>
          </a:p>
          <a:p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129.0   alice   4/30 18:08   0+00:00:00 I  0    0.3 A_split.sh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8D14D-ED71-1846-838E-EBD0FBA7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08912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completes,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are submitted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63638"/>
            <a:ext cx="8208912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  SUBMITTED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RUN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</a:t>
            </a:r>
            <a:r>
              <a:rPr lang="is-IS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 _   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is-IS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   5  130.0...132.0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I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BD0E3-FE87-AD4F-8FB3-D6BEE8372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complete, node </a:t>
            </a:r>
            <a:r>
              <a:rPr lang="en-US" sz="2400" b="1" dirty="0">
                <a:solidFill>
                  <a:srgbClr val="EC8F1A"/>
                </a:solidFill>
              </a:rPr>
              <a:t>C</a:t>
            </a:r>
            <a:r>
              <a:rPr lang="en-US" sz="2400" dirty="0"/>
              <a:t> is submitted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35646"/>
            <a:ext cx="8064895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RUN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  4/30 18:08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   _   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5  133.0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0+00:46:36 R  0    0.3 condor_dagman</a:t>
            </a:r>
          </a:p>
          <a:p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133.0   alice   4/30 18:54   0+00:00:00 I  0    0.3 C_combine.sh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78EBA-A704-214F-9E08-B39B924F3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059582"/>
            <a:ext cx="8352928" cy="3514725"/>
          </a:xfrm>
        </p:spPr>
        <p:txBody>
          <a:bodyPr/>
          <a:lstStyle/>
          <a:p>
            <a:r>
              <a:rPr lang="en-US" sz="2800" dirty="0"/>
              <a:t>Why create a workflow?</a:t>
            </a:r>
          </a:p>
          <a:p>
            <a:r>
              <a:rPr lang="en-US" sz="2800" dirty="0"/>
              <a:t>Describe workflows as </a:t>
            </a:r>
            <a:r>
              <a:rPr lang="en-US" sz="2800" i="1" dirty="0"/>
              <a:t>directed acyclic graphs</a:t>
            </a:r>
            <a:r>
              <a:rPr lang="en-US" sz="2800" dirty="0"/>
              <a:t> (DAGs)</a:t>
            </a:r>
          </a:p>
          <a:p>
            <a:r>
              <a:rPr lang="en-US" sz="2800" dirty="0"/>
              <a:t>Workflow execution via </a:t>
            </a:r>
            <a:r>
              <a:rPr lang="en-US" sz="2800" dirty="0" err="1"/>
              <a:t>DAGMan</a:t>
            </a:r>
            <a:r>
              <a:rPr lang="en-US" sz="2800" dirty="0"/>
              <a:t> (DAG Manager)</a:t>
            </a:r>
          </a:p>
          <a:p>
            <a:r>
              <a:rPr lang="en-US" sz="2800" dirty="0"/>
              <a:t>Stopping, resuming, troubleshooting</a:t>
            </a:r>
          </a:p>
          <a:p>
            <a:r>
              <a:rPr lang="en-US" sz="2800" dirty="0"/>
              <a:t>Node-level options in a DAG</a:t>
            </a:r>
          </a:p>
          <a:p>
            <a:r>
              <a:rPr lang="en-US" sz="2800" dirty="0"/>
              <a:t>Modular organization of DAG components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Status files are created at the time of DAG submission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27584" y="3002760"/>
            <a:ext cx="7348042" cy="18514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condor.sub</a:t>
            </a:r>
            <a:r>
              <a:rPr lang="en-US" sz="1800" dirty="0">
                <a:latin typeface="+mn-lt"/>
              </a:rPr>
              <a:t> and 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1800" dirty="0">
                <a:latin typeface="+mn-lt"/>
              </a:rPr>
              <a:t> describe the queued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 job process, as for any other jobs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1800" dirty="0">
                <a:latin typeface="+mn-lt"/>
              </a:rPr>
              <a:t> has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-specific logging (look to first for errors)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lib.err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/out</a:t>
            </a:r>
            <a:r>
              <a:rPr lang="en-US" sz="1800" b="1" dirty="0">
                <a:latin typeface="+mn-lt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contain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std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err/out for the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DAGMan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job process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nodes.log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is a combined log of all jobs within the DAG</a:t>
            </a:r>
            <a:endParaRPr lang="en-US" sz="1800" b="1" dirty="0">
              <a:latin typeface="+mn-lt"/>
              <a:ea typeface="Courier" charset="0"/>
              <a:cs typeface="Courier" charset="0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97939-080D-A84E-8AD1-FDDFE1B1B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DAG Completion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07987" y="3002760"/>
            <a:ext cx="7020397" cy="18514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dagman.metrics</a:t>
            </a:r>
            <a:r>
              <a:rPr lang="en-US" sz="2000" dirty="0">
                <a:ea typeface="Courier" charset="0"/>
                <a:cs typeface="Courier" charset="0"/>
              </a:rPr>
              <a:t> </a:t>
            </a:r>
            <a:r>
              <a:rPr lang="en-US" sz="2000" dirty="0">
                <a:latin typeface="+mn-lt"/>
                <a:ea typeface="Courier" charset="0"/>
                <a:cs typeface="Courier" charset="0"/>
              </a:rPr>
              <a:t>is a summary of events and outcomes</a:t>
            </a:r>
            <a:endParaRPr lang="en-US" sz="2000" b="1" dirty="0">
              <a:latin typeface="+mn-lt"/>
              <a:ea typeface="Courier" charset="0"/>
              <a:cs typeface="Courier" charset="0"/>
            </a:endParaRP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2000" dirty="0">
                <a:latin typeface="+mn-lt"/>
              </a:rPr>
              <a:t> will note the completion of the </a:t>
            </a:r>
            <a:r>
              <a:rPr lang="en-US" sz="2000" dirty="0" err="1">
                <a:latin typeface="+mn-lt"/>
              </a:rPr>
              <a:t>DAGMan</a:t>
            </a:r>
            <a:r>
              <a:rPr lang="en-US" sz="2000" dirty="0">
                <a:latin typeface="+mn-lt"/>
              </a:rPr>
              <a:t> job</a:t>
            </a: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2000" dirty="0">
                <a:latin typeface="+mn-lt"/>
              </a:rPr>
              <a:t> has detailed logging (look to first for errors)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my.dag.dagman.metrics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73715-7484-4042-89C2-46ECBC02F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/>
              <a:t>Stopping, restarting, and troubleshooting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4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a DAG from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064896" cy="1553766"/>
          </a:xfrm>
        </p:spPr>
        <p:txBody>
          <a:bodyPr>
            <a:noAutofit/>
          </a:bodyPr>
          <a:lstStyle/>
          <a:p>
            <a:r>
              <a:rPr lang="en-US" sz="2000" dirty="0"/>
              <a:t>Remove the </a:t>
            </a:r>
            <a:r>
              <a:rPr lang="en-US" sz="2000" dirty="0" err="1"/>
              <a:t>DAGMan</a:t>
            </a:r>
            <a:r>
              <a:rPr lang="en-US" sz="2000" dirty="0"/>
              <a:t> job in order to stop and remove the entire DAG: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dagman_jobID</a:t>
            </a:r>
            <a:endParaRPr lang="en-US" sz="16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Creates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rescue file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 that only incomplete or unsuccessful NODES are repeated upon resubmission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931790"/>
            <a:ext cx="7276033" cy="156966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DONE  RUN  IDLE  TOTAL  JOB_IDS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 my.dag+128  4/30 8:08      4    _     1      6  129.0...133.0 </a:t>
            </a: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1 idle, 1 running, 0 held, 0 suspended</a:t>
            </a:r>
          </a:p>
          <a:p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/>
                <a:cs typeface="Courier"/>
              </a:rPr>
              <a:t>condor_rm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jobs in cluster 128 have been marked for removal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132B3-EAFD-DA4C-9CCE-EEE44BAAB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1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Removal of a DAG creates a </a:t>
            </a:r>
            <a:r>
              <a:rPr lang="en-US" sz="2800" b="1" i="1" dirty="0"/>
              <a:t>rescue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935993"/>
            <a:ext cx="7132018" cy="1532325"/>
          </a:xfrm>
        </p:spPr>
        <p:txBody>
          <a:bodyPr>
            <a:normAutofit fontScale="85000" lnSpcReduction="10000"/>
          </a:bodyPr>
          <a:lstStyle/>
          <a:p>
            <a:pPr marL="257175" lvl="1" indent="-257175">
              <a:buFont typeface="Arial"/>
              <a:buChar char="•"/>
            </a:pPr>
            <a:r>
              <a:rPr lang="en-US" sz="2625" dirty="0"/>
              <a:t>Named </a:t>
            </a:r>
            <a:r>
              <a:rPr lang="en-US" sz="2625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dag_file.</a:t>
            </a:r>
            <a:r>
              <a:rPr lang="en-US" sz="2625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rescue001</a:t>
            </a:r>
          </a:p>
          <a:p>
            <a:pPr marL="557213" lvl="2" indent="-257175"/>
            <a:r>
              <a:rPr lang="en-US" dirty="0"/>
              <a:t>increments if more rescue DAG files are created</a:t>
            </a:r>
            <a:endParaRPr lang="en-US" sz="2325" b="1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57175" lvl="1" indent="-257175">
              <a:buFont typeface="Arial"/>
              <a:buChar char="•"/>
            </a:pPr>
            <a:r>
              <a:rPr lang="en-US" sz="2625" dirty="0"/>
              <a:t>Records which NODES have completed successfully</a:t>
            </a:r>
          </a:p>
          <a:p>
            <a:pPr marL="557213" lvl="2" indent="-257175"/>
            <a:r>
              <a:rPr lang="en-US" sz="2325" dirty="0"/>
              <a:t>does not contain the actual DAG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600" y="1469511"/>
            <a:ext cx="7204026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	 B1.sub  B2.sub  B3.sub  </a:t>
            </a:r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my.dag.metrics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my.dag.rescue001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1131590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dag_dir</a:t>
            </a:r>
            <a:r>
              <a:rPr lang="en-US" sz="15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9F445-4A82-A248-B486-7B5D9F783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Rescue Files </a:t>
            </a:r>
            <a:br>
              <a:rPr lang="en-US" sz="2800" dirty="0"/>
            </a:br>
            <a:r>
              <a:rPr lang="en-US" sz="2800" dirty="0"/>
              <a:t>For Resuming a Failed DAG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848872" cy="35361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rescue file is created when: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 node fails</a:t>
            </a:r>
            <a:r>
              <a:rPr lang="en-US" dirty="0"/>
              <a:t>, and after </a:t>
            </a:r>
            <a:r>
              <a:rPr lang="en-US" dirty="0" err="1"/>
              <a:t>DAGMan</a:t>
            </a:r>
            <a:r>
              <a:rPr lang="en-US" dirty="0"/>
              <a:t> advances through any other possible nodes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removed </a:t>
            </a:r>
            <a:r>
              <a:rPr lang="en-US" dirty="0"/>
              <a:t>from the queue 				(or </a:t>
            </a:r>
            <a:r>
              <a:rPr lang="en-US" b="1" dirty="0"/>
              <a:t>aborted</a:t>
            </a:r>
            <a:r>
              <a:rPr lang="en-US" dirty="0"/>
              <a:t>, see manual)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</a:t>
            </a:r>
            <a:r>
              <a:rPr lang="en-US" b="1" dirty="0">
                <a:solidFill>
                  <a:srgbClr val="C00000"/>
                </a:solidFill>
              </a:rPr>
              <a:t>halted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not unhalted 				(see manual)</a:t>
            </a:r>
          </a:p>
          <a:p>
            <a:r>
              <a:rPr lang="en-US" dirty="0"/>
              <a:t>Resubmission uses the rescue file (</a:t>
            </a:r>
            <a:r>
              <a:rPr lang="en-US" dirty="0">
                <a:solidFill>
                  <a:srgbClr val="C00000"/>
                </a:solidFill>
              </a:rPr>
              <a:t>if it exists</a:t>
            </a:r>
            <a:r>
              <a:rPr lang="en-US" dirty="0"/>
              <a:t>) when the original DAG file is resubmitted</a:t>
            </a:r>
          </a:p>
          <a:p>
            <a:pPr lvl="1"/>
            <a:r>
              <a:rPr lang="en-US" dirty="0"/>
              <a:t>override: </a:t>
            </a:r>
            <a:r>
              <a:rPr lang="en-US" sz="18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</a:t>
            </a:r>
            <a:r>
              <a:rPr lang="en-US" sz="1800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-f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BF14-072D-A94B-8AE2-71AA5F2DA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87" y="1059582"/>
            <a:ext cx="3592587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Node Failures </a:t>
            </a:r>
            <a:br>
              <a:rPr lang="en-US" sz="2800" dirty="0"/>
            </a:br>
            <a:r>
              <a:rPr lang="en-US" sz="2800" dirty="0"/>
              <a:t>Result in DAG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365315" cy="3536156"/>
          </a:xfrm>
        </p:spPr>
        <p:txBody>
          <a:bodyPr>
            <a:noAutofit/>
          </a:bodyPr>
          <a:lstStyle/>
          <a:p>
            <a:r>
              <a:rPr lang="en-US" sz="2400" dirty="0"/>
              <a:t>If a node JOB fails (non-zero exit code)</a:t>
            </a:r>
          </a:p>
          <a:p>
            <a:pPr lvl="1"/>
            <a:r>
              <a:rPr lang="en-US" sz="2000" dirty="0" err="1"/>
              <a:t>DAGMan</a:t>
            </a:r>
            <a:r>
              <a:rPr lang="en-US" sz="2000" dirty="0"/>
              <a:t> continues to run other JOB nodes until it can no longer make progress</a:t>
            </a:r>
          </a:p>
          <a:p>
            <a:r>
              <a:rPr lang="en-US" sz="2400" dirty="0"/>
              <a:t>Example at right:</a:t>
            </a:r>
          </a:p>
          <a:p>
            <a:pPr lvl="1"/>
            <a:r>
              <a:rPr lang="en-US" sz="2000" b="1" dirty="0">
                <a:solidFill>
                  <a:srgbClr val="2F7CDE"/>
                </a:solidFill>
              </a:rPr>
              <a:t>B2</a:t>
            </a:r>
            <a:r>
              <a:rPr lang="en-US" sz="2000" dirty="0"/>
              <a:t> fails</a:t>
            </a:r>
          </a:p>
          <a:p>
            <a:pPr lvl="1"/>
            <a:r>
              <a:rPr lang="en-US" sz="2000" dirty="0"/>
              <a:t>Other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jobs continue</a:t>
            </a:r>
          </a:p>
          <a:p>
            <a:pPr lvl="1"/>
            <a:r>
              <a:rPr lang="en-US" sz="2000" dirty="0"/>
              <a:t>DAG fails and exits after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before node </a:t>
            </a:r>
            <a:r>
              <a:rPr lang="en-US" sz="2000" b="1" dirty="0">
                <a:solidFill>
                  <a:srgbClr val="EC8F1A"/>
                </a:solidFill>
              </a:rPr>
              <a:t>C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156176" y="2617314"/>
            <a:ext cx="480148" cy="458492"/>
            <a:chOff x="4479" y="1872"/>
            <a:chExt cx="760" cy="518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8CE51-CC75-1045-ACEC-70B876464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6843531" cy="857250"/>
          </a:xfrm>
        </p:spPr>
        <p:txBody>
          <a:bodyPr>
            <a:noAutofit/>
          </a:bodyPr>
          <a:lstStyle/>
          <a:p>
            <a:r>
              <a:rPr lang="en-US" sz="2800" dirty="0"/>
              <a:t>Best Workflow Control Achieved with One Process per </a:t>
            </a:r>
            <a:r>
              <a:rPr lang="en-US" sz="2800" b="1" dirty="0"/>
              <a:t>JOB</a:t>
            </a:r>
            <a:r>
              <a:rPr lang="en-US" sz="2800" dirty="0"/>
              <a:t> Node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11559" y="987574"/>
            <a:ext cx="4248473" cy="3746857"/>
          </a:xfrm>
        </p:spPr>
        <p:txBody>
          <a:bodyPr>
            <a:noAutofit/>
          </a:bodyPr>
          <a:lstStyle/>
          <a:p>
            <a:r>
              <a:rPr lang="en-US" sz="2000" dirty="0"/>
              <a:t>While submit files can ‘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queue</a:t>
            </a:r>
            <a:r>
              <a:rPr lang="en-US" sz="2000" dirty="0"/>
              <a:t>’ many processes, a </a:t>
            </a:r>
            <a:r>
              <a:rPr lang="en-US" sz="2000" b="1" i="1" dirty="0">
                <a:solidFill>
                  <a:srgbClr val="C00000"/>
                </a:solidFill>
              </a:rPr>
              <a:t>single job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process per submit</a:t>
            </a:r>
            <a:r>
              <a:rPr lang="en-US" sz="2000" b="1" i="1" dirty="0">
                <a:solidFill>
                  <a:schemeClr val="accent1"/>
                </a:solidFill>
              </a:rPr>
              <a:t> file </a:t>
            </a:r>
            <a:r>
              <a:rPr lang="en-US" sz="2000" dirty="0"/>
              <a:t>is usually best for DAG JOBs</a:t>
            </a:r>
          </a:p>
          <a:p>
            <a:pPr lvl="1"/>
            <a:r>
              <a:rPr lang="en-US" sz="1800" dirty="0"/>
              <a:t>Failure of any queued </a:t>
            </a:r>
            <a:r>
              <a:rPr lang="en-US" sz="1800" i="1" dirty="0"/>
              <a:t>process</a:t>
            </a:r>
            <a:r>
              <a:rPr lang="en-US" sz="1800" dirty="0"/>
              <a:t> in a JOB node results in failure of the </a:t>
            </a:r>
            <a:r>
              <a:rPr lang="en-US" sz="1800" i="1" u="sng" dirty="0"/>
              <a:t>entire node</a:t>
            </a:r>
            <a:r>
              <a:rPr lang="en-US" sz="1800" dirty="0"/>
              <a:t> and immediate removal of all other processes in the node.</a:t>
            </a:r>
          </a:p>
          <a:p>
            <a:pPr lvl="1"/>
            <a:r>
              <a:rPr lang="en-US" sz="1800" dirty="0"/>
              <a:t>RETRY of a JOB node retries the entire submit file.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6084168" y="2571750"/>
            <a:ext cx="640197" cy="611323"/>
            <a:chOff x="4479" y="1872"/>
            <a:chExt cx="760" cy="518"/>
          </a:xfrm>
        </p:grpSpPr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4DE14-D527-C84D-BF62-A57401414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Resolving held node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6" y="3174946"/>
            <a:ext cx="6772274" cy="1604224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Look at the hold reason (in the job log, or with ‘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-hold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100" dirty="0"/>
              <a:t>)</a:t>
            </a:r>
          </a:p>
          <a:p>
            <a:r>
              <a:rPr lang="en-US" sz="2100" dirty="0"/>
              <a:t>Fix the issue and release the jobs (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condor_release</a:t>
            </a:r>
            <a:r>
              <a:rPr lang="en-US" sz="2100" dirty="0"/>
              <a:t>) -OR- remove the entire DAG, resolve, then resubmit the DAG (remember the automatic rescue DAG file!)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20879" cy="184665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H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0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</a:t>
            </a:r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held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suspended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6313B-B30F-1E4D-989A-FF3FCFBF4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basic DAG:</a:t>
            </a:r>
            <a:br>
              <a:rPr lang="en-US" dirty="0"/>
            </a:br>
            <a:r>
              <a:rPr lang="en-US" dirty="0"/>
              <a:t>Node-Level Modifiers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9294"/>
            <a:ext cx="4687237" cy="3746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Objective: Submit jobs </a:t>
            </a:r>
            <a:r>
              <a:rPr lang="en-US" b="1" dirty="0"/>
              <a:t>in a particular order</a:t>
            </a:r>
            <a:r>
              <a:rPr lang="en-US" dirty="0"/>
              <a:t>, </a:t>
            </a:r>
            <a:r>
              <a:rPr lang="en-US" i="1" dirty="0"/>
              <a:t>automatically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Especially if: Need to replicate the same workflow multiple times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C0AA6-6CAF-1041-A574-6AE40BE52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Default File 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Autofit/>
          </a:bodyPr>
          <a:lstStyle/>
          <a:p>
            <a:r>
              <a:rPr lang="en-US" sz="2800" dirty="0"/>
              <a:t>What if you want to organize files into other directories?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E11A2-6CC5-1645-B944-009AFA725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2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93" y="58316"/>
            <a:ext cx="6436967" cy="857250"/>
          </a:xfrm>
        </p:spPr>
        <p:txBody>
          <a:bodyPr>
            <a:noAutofit/>
          </a:bodyPr>
          <a:lstStyle/>
          <a:p>
            <a:r>
              <a:rPr lang="en-US" sz="2800" dirty="0"/>
              <a:t>Node-specific File Organization with </a:t>
            </a:r>
            <a:r>
              <a:rPr lang="en-US" sz="2800" b="1" i="1" dirty="0"/>
              <a:t>DIR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3" y="1202027"/>
            <a:ext cx="7298292" cy="8130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D3063E"/>
                </a:solidFill>
              </a:rPr>
              <a:t>DIR</a:t>
            </a:r>
            <a:r>
              <a:rPr lang="en-US" sz="2100" dirty="0"/>
              <a:t> sets the submission directory of the node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1833547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3496" y="2225048"/>
            <a:ext cx="3538944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B/	B1.sub  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B3.sub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(B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C/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(C job files)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263" y="2196609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A</a:t>
            </a:r>
          </a:p>
          <a:p>
            <a:r>
              <a:rPr lang="en-US" sz="1800" dirty="0">
                <a:latin typeface="Courier"/>
                <a:cs typeface="Courier"/>
              </a:rPr>
              <a:t>JOB B1 B1.sub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B2 B2.sub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B3 B3.sub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C</a:t>
            </a: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1819236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A3932-2EEB-3047-83D0-7E874A4D5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9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8316"/>
            <a:ext cx="6915539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PRE</a:t>
            </a:r>
            <a:r>
              <a:rPr lang="en-US" sz="2800" dirty="0"/>
              <a:t> and </a:t>
            </a:r>
            <a:r>
              <a:rPr lang="en-US" sz="2800" b="1" i="1" dirty="0"/>
              <a:t>POST</a:t>
            </a:r>
            <a:r>
              <a:rPr lang="en-US" sz="2800" dirty="0"/>
              <a:t> scripts run on the access point, as part of the node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67545" y="4063127"/>
            <a:ext cx="5172982" cy="812879"/>
          </a:xfrm>
        </p:spPr>
        <p:txBody>
          <a:bodyPr>
            <a:normAutofit/>
          </a:bodyPr>
          <a:lstStyle/>
          <a:p>
            <a:r>
              <a:rPr lang="en-US" sz="1800" b="1" dirty="0"/>
              <a:t>Use sparingly for lightweight work; otherwise include work in node jobs</a:t>
            </a:r>
          </a:p>
          <a:p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9263" y="1436955"/>
            <a:ext cx="3432697" cy="258532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POST </a:t>
            </a:r>
            <a:r>
              <a:rPr lang="en-US" sz="1800" dirty="0">
                <a:latin typeface="Courier"/>
                <a:cs typeface="Courier"/>
              </a:rPr>
              <a:t>A </a:t>
            </a:r>
            <a:r>
              <a:rPr lang="en-US" sz="1800" dirty="0" err="1">
                <a:latin typeface="Courier"/>
                <a:cs typeface="Courier"/>
              </a:rPr>
              <a:t>sort.sh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B1 B1.sub</a:t>
            </a:r>
          </a:p>
          <a:p>
            <a:r>
              <a:rPr lang="en-US" sz="1800" dirty="0">
                <a:latin typeface="Courier"/>
                <a:cs typeface="Courier"/>
              </a:rPr>
              <a:t>JOB B2 B2.sub</a:t>
            </a:r>
          </a:p>
          <a:p>
            <a:r>
              <a:rPr lang="en-US" sz="1800" dirty="0">
                <a:latin typeface="Courier"/>
                <a:cs typeface="Courier"/>
              </a:rPr>
              <a:t>JOB B3 B3.sub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PRE </a:t>
            </a:r>
            <a:r>
              <a:rPr lang="en-US" sz="1800" dirty="0">
                <a:latin typeface="Courier"/>
                <a:cs typeface="Courier"/>
              </a:rPr>
              <a:t>C </a:t>
            </a:r>
            <a:r>
              <a:rPr lang="en-US" sz="1800" dirty="0" err="1">
                <a:latin typeface="Courier"/>
                <a:cs typeface="Courier"/>
              </a:rPr>
              <a:t>tar_it.sh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23" y="1059582"/>
            <a:ext cx="3038810" cy="3803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51C51-1CA9-624E-A7FD-3C2AF3B7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RETRY</a:t>
            </a:r>
            <a:r>
              <a:rPr lang="en-US" sz="2800" dirty="0"/>
              <a:t> failed nodes to overcome transient errors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92888" cy="3465443"/>
          </a:xfr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Retry a node up to </a:t>
            </a:r>
            <a:r>
              <a:rPr lang="en-US" sz="2250" i="1" dirty="0"/>
              <a:t>N </a:t>
            </a:r>
            <a:r>
              <a:rPr lang="en-US" sz="2250" dirty="0"/>
              <a:t>times if the exit code is non-zero:</a:t>
            </a:r>
          </a:p>
          <a:p>
            <a:pPr marL="0" indent="0" algn="ctr">
              <a:buNone/>
            </a:pP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RETRY </a:t>
            </a:r>
            <a:r>
              <a:rPr lang="en-US" sz="2625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625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250" b="1" dirty="0">
              <a:ea typeface="Courier" charset="0"/>
              <a:cs typeface="Courier" charset="0"/>
            </a:endParaRPr>
          </a:p>
          <a:p>
            <a:r>
              <a:rPr lang="en-US" sz="2250" b="1" dirty="0">
                <a:ea typeface="Courier" charset="0"/>
                <a:cs typeface="Courier" charset="0"/>
              </a:rPr>
              <a:t>Note: </a:t>
            </a:r>
            <a:r>
              <a:rPr lang="en-US" sz="2250" dirty="0">
                <a:ea typeface="Courier" charset="0"/>
                <a:cs typeface="Courier" charset="0"/>
              </a:rPr>
              <a:t>Unnecessary for nodes (jobs) that can use</a:t>
            </a:r>
            <a:r>
              <a:rPr lang="en-US" sz="19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950" dirty="0" err="1">
                <a:latin typeface="Courier" charset="0"/>
                <a:ea typeface="Courier" charset="0"/>
                <a:cs typeface="Courier" charset="0"/>
              </a:rPr>
              <a:t>max_retries</a:t>
            </a:r>
            <a:r>
              <a:rPr lang="en-US" sz="2250" dirty="0">
                <a:ea typeface="Courier" charset="0"/>
                <a:cs typeface="Courier" charset="0"/>
              </a:rPr>
              <a:t> in the submit file</a:t>
            </a:r>
          </a:p>
          <a:p>
            <a:r>
              <a:rPr lang="en-US" sz="2250" dirty="0">
                <a:ea typeface="Courier" charset="0"/>
                <a:cs typeface="Courier" charset="0"/>
              </a:rPr>
              <a:t>See also: retry except for a particular exit code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UNLESS-EXIT</a:t>
            </a:r>
            <a:r>
              <a:rPr lang="en-US" sz="2250" dirty="0">
                <a:ea typeface="Courier" charset="0"/>
                <a:cs typeface="Courier" charset="0"/>
              </a:rPr>
              <a:t>), or retry scripts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DEFER</a:t>
            </a:r>
            <a:r>
              <a:rPr lang="en-US" sz="2250" dirty="0"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99937" y="1923678"/>
            <a:ext cx="3290115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 </a:t>
            </a:r>
          </a:p>
          <a:p>
            <a:r>
              <a:rPr lang="en-US" sz="1800" dirty="0">
                <a:latin typeface="Courier"/>
                <a:cs typeface="Courier"/>
              </a:rPr>
              <a:t>JOB B </a:t>
            </a:r>
            <a:r>
              <a:rPr lang="en-US" sz="1800" dirty="0" err="1">
                <a:latin typeface="Courier"/>
                <a:cs typeface="Courier"/>
              </a:rPr>
              <a:t>B.sub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0050" y="2153385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AFA96-3778-9447-A356-85AB2D89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0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RETRY</a:t>
            </a:r>
            <a:r>
              <a:rPr lang="en-US" sz="2800" dirty="0"/>
              <a:t> applies to whole node, including </a:t>
            </a:r>
            <a:r>
              <a:rPr lang="en-US" sz="2800" b="1" i="1" dirty="0"/>
              <a:t>PRE</a:t>
            </a:r>
            <a:r>
              <a:rPr lang="en-US" sz="2800" i="1" dirty="0"/>
              <a:t>/</a:t>
            </a:r>
            <a:r>
              <a:rPr lang="en-US" sz="2800" b="1" i="1" dirty="0"/>
              <a:t>POST</a:t>
            </a:r>
            <a:r>
              <a:rPr lang="en-US" sz="2800" dirty="0"/>
              <a:t> scripts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465443"/>
          </a:xfrm>
        </p:spPr>
        <p:txBody>
          <a:bodyPr>
            <a:normAutofit/>
          </a:bodyPr>
          <a:lstStyle/>
          <a:p>
            <a:r>
              <a:rPr lang="en-US" sz="2100" dirty="0"/>
              <a:t>PRE and POST scripts are included in retries</a:t>
            </a:r>
          </a:p>
          <a:p>
            <a:r>
              <a:rPr lang="en-US" sz="2100" dirty="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</a:p>
          <a:p>
            <a:pPr lvl="1"/>
            <a:r>
              <a:rPr lang="en-US" sz="1800" dirty="0"/>
              <a:t>POST script can do more to determine node success, perhaps by examining JOB output</a:t>
            </a:r>
          </a:p>
          <a:p>
            <a:r>
              <a:rPr lang="en-US" sz="2200" dirty="0"/>
              <a:t>Achieve repetitive iterations!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38" name="TextBox 37"/>
          <p:cNvSpPr txBox="1"/>
          <p:nvPr/>
        </p:nvSpPr>
        <p:spPr>
          <a:xfrm>
            <a:off x="2979115" y="3291830"/>
            <a:ext cx="3866179" cy="923330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SCRIPT POST A </a:t>
            </a:r>
            <a:r>
              <a:rPr lang="en-US" sz="1800" dirty="0" err="1">
                <a:latin typeface="Courier"/>
                <a:cs typeface="Courier"/>
              </a:rPr>
              <a:t>checkA.sh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1680" y="3307050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30A72-39DE-0A4C-BD5F-EA694CDEA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organization of DAG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File Templates via </a:t>
            </a:r>
            <a:r>
              <a:rPr lang="en-US" b="1" i="1" dirty="0"/>
              <a:t>VARS</a:t>
            </a:r>
            <a:endParaRPr lang="en-US" i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992887" cy="1680476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VARS</a:t>
            </a:r>
            <a:r>
              <a:rPr lang="en-US" sz="2100" dirty="0"/>
              <a:t> line defines node-specific values that are passed into submit file variables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VARS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var1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 [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var2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”]</a:t>
            </a:r>
          </a:p>
          <a:p>
            <a:r>
              <a:rPr lang="en-US" sz="2100" dirty="0">
                <a:ea typeface="Courier" charset="0"/>
                <a:cs typeface="Courier" charset="0"/>
              </a:rPr>
              <a:t>Allows a single submit file shared by all B jobs, rather than one submit file for each JOB.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>
                <a:latin typeface="Courier"/>
                <a:cs typeface="Courier"/>
              </a:rPr>
              <a:t>B.sub</a:t>
            </a:r>
            <a:endParaRPr lang="en-US" sz="2100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InitialDir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arguments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.csv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$(opt)</a:t>
            </a:r>
          </a:p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queue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B1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B1 data=”B1” opt=“10” </a:t>
            </a:r>
          </a:p>
          <a:p>
            <a:r>
              <a:rPr lang="en-US" sz="1800" dirty="0">
                <a:latin typeface="Courier"/>
                <a:cs typeface="Courier"/>
              </a:rPr>
              <a:t>JOB B2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B2 data=“B2” opt=“12”</a:t>
            </a:r>
          </a:p>
          <a:p>
            <a:r>
              <a:rPr lang="en-US" sz="1800" dirty="0">
                <a:latin typeface="Courier"/>
                <a:cs typeface="Courier"/>
              </a:rPr>
              <a:t>JOB B3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B3 data=“B3” opt=“14”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327FD-383C-2840-8CF9-6C1AEB777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SPLICE</a:t>
            </a:r>
            <a:r>
              <a:rPr lang="en-US" sz="2800" dirty="0"/>
              <a:t> subsets of a DAG to simplify lengthy DAG files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8084" y="1591894"/>
            <a:ext cx="2603796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4397" y="1214521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767" y="3337783"/>
            <a:ext cx="2603796" cy="1077218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B1 B1.sub</a:t>
            </a:r>
          </a:p>
          <a:p>
            <a:r>
              <a:rPr lang="en-US" sz="1600" dirty="0">
                <a:latin typeface="Courier"/>
                <a:cs typeface="Courier"/>
              </a:rPr>
              <a:t>JOB B2 B2.sub</a:t>
            </a:r>
          </a:p>
          <a:p>
            <a:r>
              <a:rPr lang="mr-IN" sz="1600" dirty="0">
                <a:latin typeface="Courier"/>
                <a:cs typeface="Courier"/>
              </a:rPr>
              <a:t>…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B</a:t>
            </a:r>
            <a:r>
              <a:rPr lang="en-US" sz="1600" i="1" dirty="0">
                <a:latin typeface="Courier"/>
                <a:cs typeface="Courier"/>
              </a:rPr>
              <a:t>N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B</a:t>
            </a:r>
            <a:r>
              <a:rPr lang="en-US" sz="1600" i="1" dirty="0" err="1">
                <a:latin typeface="Courier"/>
                <a:cs typeface="Courier"/>
              </a:rPr>
              <a:t>N</a:t>
            </a:r>
            <a:r>
              <a:rPr lang="en-US" sz="1600" dirty="0" err="1">
                <a:latin typeface="Courier"/>
                <a:cs typeface="Courier"/>
              </a:rPr>
              <a:t>.sub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081" y="2960410"/>
            <a:ext cx="9941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21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46220"/>
            <a:ext cx="3536480" cy="38283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C48A8-F53B-DB49-A574-22EB54022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F8E9DDF-EB43-1A24-F711-020BB90AB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45438"/>
            <a:ext cx="3396193" cy="4000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Autofit/>
          </a:bodyPr>
          <a:lstStyle/>
          <a:p>
            <a:r>
              <a:rPr lang="en-US" sz="2800" dirty="0"/>
              <a:t>Use nested </a:t>
            </a:r>
            <a:r>
              <a:rPr lang="en-US" sz="2800" b="1" dirty="0"/>
              <a:t>SPLICE</a:t>
            </a:r>
            <a:r>
              <a:rPr lang="en-US" sz="2800" dirty="0"/>
              <a:t>s with </a:t>
            </a:r>
            <a:r>
              <a:rPr lang="en-US" sz="2800" b="1" dirty="0"/>
              <a:t>DIR to achieve templating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126933" y="1096650"/>
            <a:ext cx="877163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15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5617" y="2521072"/>
            <a:ext cx="761747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2F89D2"/>
                </a:solidFill>
                <a:latin typeface="Courier"/>
                <a:cs typeface="Courier"/>
              </a:rPr>
              <a:t>B.spl</a:t>
            </a:r>
            <a:endParaRPr lang="en-US" sz="1500" b="1" dirty="0">
              <a:solidFill>
                <a:srgbClr val="2F89D2"/>
              </a:solidFill>
              <a:latin typeface="Courier"/>
              <a:cs typeface="Courier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50620" y="1366861"/>
            <a:ext cx="3290115" cy="1169551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latin typeface="Courier"/>
                <a:cs typeface="Courier"/>
              </a:rPr>
              <a:t>SPLICE B </a:t>
            </a:r>
            <a:r>
              <a:rPr lang="en-US" b="1" dirty="0" err="1">
                <a:latin typeface="Courier"/>
                <a:cs typeface="Courier"/>
              </a:rPr>
              <a:t>B.spl</a:t>
            </a:r>
            <a:r>
              <a:rPr lang="en-US" b="1" dirty="0"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39303" y="2769852"/>
            <a:ext cx="3290115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SPLICE B1 </a:t>
            </a:r>
            <a:r>
              <a:rPr lang="en-US" dirty="0">
                <a:latin typeface="Courier"/>
                <a:cs typeface="Courier"/>
              </a:rPr>
              <a:t>../</a:t>
            </a:r>
            <a:r>
              <a:rPr lang="en-US" dirty="0" err="1">
                <a:latin typeface="Courier"/>
                <a:cs typeface="Courier"/>
              </a:rPr>
              <a:t>inner.spl</a:t>
            </a:r>
            <a:r>
              <a:rPr lang="en-US" dirty="0">
                <a:latin typeface="Courier"/>
                <a:cs typeface="Courier"/>
              </a:rPr>
              <a:t> DIR B1</a:t>
            </a:r>
          </a:p>
          <a:p>
            <a:r>
              <a:rPr lang="en-US" b="1" dirty="0">
                <a:latin typeface="Courier"/>
                <a:cs typeface="Courier"/>
              </a:rPr>
              <a:t>SPLICE B2 </a:t>
            </a:r>
            <a:r>
              <a:rPr lang="en-US" dirty="0">
                <a:latin typeface="Courier"/>
                <a:cs typeface="Courier"/>
              </a:rPr>
              <a:t>../</a:t>
            </a:r>
            <a:r>
              <a:rPr lang="en-US" dirty="0" err="1">
                <a:latin typeface="Courier"/>
                <a:cs typeface="Courier"/>
              </a:rPr>
              <a:t>inner.spl</a:t>
            </a:r>
            <a:r>
              <a:rPr lang="en-US" dirty="0">
                <a:latin typeface="Courier"/>
                <a:cs typeface="Courier"/>
              </a:rPr>
              <a:t> DIR B2</a:t>
            </a:r>
          </a:p>
          <a:p>
            <a:r>
              <a:rPr lang="mr-IN" b="1" dirty="0">
                <a:latin typeface="Courier"/>
                <a:cs typeface="Courier"/>
              </a:rPr>
              <a:t>…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SPLICE B</a:t>
            </a:r>
            <a:r>
              <a:rPr lang="en-US" b="1" i="1" dirty="0">
                <a:latin typeface="Courier"/>
                <a:cs typeface="Courier"/>
              </a:rPr>
              <a:t>N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../</a:t>
            </a:r>
            <a:r>
              <a:rPr lang="en-US" dirty="0" err="1">
                <a:latin typeface="Courier"/>
                <a:cs typeface="Courier"/>
              </a:rPr>
              <a:t>inner.spl</a:t>
            </a:r>
            <a:r>
              <a:rPr lang="en-US" dirty="0">
                <a:latin typeface="Courier"/>
                <a:cs typeface="Courier"/>
              </a:rPr>
              <a:t> DIR B</a:t>
            </a:r>
            <a:r>
              <a:rPr lang="en-US" i="1" dirty="0">
                <a:latin typeface="Courier"/>
                <a:cs typeface="Courier"/>
              </a:rPr>
              <a:t>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5616" y="3717609"/>
            <a:ext cx="1223412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005CC1"/>
                </a:solidFill>
                <a:latin typeface="Courier"/>
                <a:cs typeface="Courier"/>
              </a:rPr>
              <a:t>inner.spl</a:t>
            </a:r>
            <a:endParaRPr lang="en-US" sz="1500" b="1" dirty="0">
              <a:solidFill>
                <a:srgbClr val="005CC1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9303" y="3966390"/>
            <a:ext cx="3290115" cy="73866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JOB 1 </a:t>
            </a:r>
            <a:r>
              <a:rPr lang="en-US" dirty="0">
                <a:latin typeface="Courier"/>
                <a:cs typeface="Courier"/>
              </a:rPr>
              <a:t>../1.sub</a:t>
            </a:r>
          </a:p>
          <a:p>
            <a:r>
              <a:rPr lang="en-US" b="1" dirty="0">
                <a:latin typeface="Courier"/>
                <a:cs typeface="Courier"/>
              </a:rPr>
              <a:t>JOB 2 </a:t>
            </a:r>
            <a:r>
              <a:rPr lang="en-US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</p:spTree>
    <p:extLst>
      <p:ext uri="{BB962C8B-B14F-4D97-AF65-F5344CB8AC3E}">
        <p14:creationId xmlns:p14="http://schemas.microsoft.com/office/powerpoint/2010/main" val="2012517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056569" y="1840380"/>
            <a:ext cx="3475871" cy="2747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A/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B/ </a:t>
            </a:r>
            <a:r>
              <a:rPr lang="en-US" sz="1600" b="1" dirty="0" err="1">
                <a:solidFill>
                  <a:srgbClr val="2F89D2"/>
                </a:solidFill>
                <a:latin typeface="Courier" charset="0"/>
                <a:ea typeface="Courier" charset="0"/>
                <a:cs typeface="Courier" charset="0"/>
              </a:rPr>
              <a:t>B.spl</a:t>
            </a:r>
            <a:r>
              <a:rPr lang="en-US" sz="1600" b="1" dirty="0">
                <a:solidFill>
                  <a:srgbClr val="2F89D2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b="1" dirty="0" err="1">
                <a:solidFill>
                  <a:srgbClr val="005CC1"/>
                </a:solidFill>
                <a:latin typeface="Courier" charset="0"/>
                <a:ea typeface="Courier" charset="0"/>
                <a:cs typeface="Courier" charset="0"/>
              </a:rPr>
              <a:t>inner.spl</a:t>
            </a:r>
            <a:endParaRPr lang="en-US" sz="1600" b="1" dirty="0">
              <a:solidFill>
                <a:srgbClr val="005CC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1.sub   2.sub</a:t>
            </a: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  B1/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  B2/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  B</a:t>
            </a:r>
            <a:r>
              <a:rPr lang="en-US" sz="1600" b="1" i="1" dirty="0"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C/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(C job files)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42253" y="144887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D980F4-963B-13DC-9614-D0B86A4E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Autofit/>
          </a:bodyPr>
          <a:lstStyle/>
          <a:p>
            <a:r>
              <a:rPr lang="en-US" sz="2800" dirty="0"/>
              <a:t>Use nested </a:t>
            </a:r>
            <a:r>
              <a:rPr lang="en-US" sz="2800" b="1" dirty="0"/>
              <a:t>SPLICE</a:t>
            </a:r>
            <a:r>
              <a:rPr lang="en-US" sz="2800" dirty="0"/>
              <a:t>s with </a:t>
            </a:r>
            <a:r>
              <a:rPr lang="en-US" sz="2800" b="1" dirty="0"/>
              <a:t>DIR to achieve templating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053CA-2A98-8DB7-4154-900AA6C07B2A}"/>
              </a:ext>
            </a:extLst>
          </p:cNvPr>
          <p:cNvSpPr txBox="1"/>
          <p:nvPr/>
        </p:nvSpPr>
        <p:spPr>
          <a:xfrm>
            <a:off x="1126933" y="1096650"/>
            <a:ext cx="877163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15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633B3-403F-8235-C5D8-17EBBB2DA2C5}"/>
              </a:ext>
            </a:extLst>
          </p:cNvPr>
          <p:cNvSpPr txBox="1"/>
          <p:nvPr/>
        </p:nvSpPr>
        <p:spPr>
          <a:xfrm>
            <a:off x="1115617" y="2521072"/>
            <a:ext cx="761747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2F89D2"/>
                </a:solidFill>
                <a:latin typeface="Courier"/>
                <a:cs typeface="Courier"/>
              </a:rPr>
              <a:t>B.spl</a:t>
            </a:r>
            <a:endParaRPr lang="en-US" sz="1500" b="1" dirty="0">
              <a:solidFill>
                <a:srgbClr val="2F89D2"/>
              </a:solidFill>
              <a:latin typeface="Courier"/>
              <a:cs typeface="Couri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7717F-F808-ADA8-8E27-45E9E7D0F272}"/>
              </a:ext>
            </a:extLst>
          </p:cNvPr>
          <p:cNvSpPr txBox="1"/>
          <p:nvPr/>
        </p:nvSpPr>
        <p:spPr>
          <a:xfrm>
            <a:off x="1150620" y="1366861"/>
            <a:ext cx="3290115" cy="1169551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latin typeface="Courier"/>
                <a:cs typeface="Courier"/>
              </a:rPr>
              <a:t>SPLICE B </a:t>
            </a:r>
            <a:r>
              <a:rPr lang="en-US" b="1" dirty="0" err="1">
                <a:latin typeface="Courier"/>
                <a:cs typeface="Courier"/>
              </a:rPr>
              <a:t>B.spl</a:t>
            </a:r>
            <a:r>
              <a:rPr lang="en-US" b="1" dirty="0"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59758-C72F-8BC3-1A60-69874A896550}"/>
              </a:ext>
            </a:extLst>
          </p:cNvPr>
          <p:cNvSpPr txBox="1"/>
          <p:nvPr/>
        </p:nvSpPr>
        <p:spPr>
          <a:xfrm>
            <a:off x="1139303" y="2769852"/>
            <a:ext cx="3290115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SPLICE B1 </a:t>
            </a:r>
            <a:r>
              <a:rPr lang="en-US" b="1" dirty="0">
                <a:latin typeface="Courier"/>
                <a:cs typeface="Courier"/>
              </a:rPr>
              <a:t>../</a:t>
            </a:r>
            <a:r>
              <a:rPr lang="en-US" b="1" dirty="0" err="1">
                <a:latin typeface="Courier"/>
                <a:cs typeface="Courier"/>
              </a:rPr>
              <a:t>inner.spl</a:t>
            </a:r>
            <a:r>
              <a:rPr lang="en-US" b="1" dirty="0">
                <a:latin typeface="Courier"/>
                <a:cs typeface="Courier"/>
              </a:rPr>
              <a:t> DIR B1</a:t>
            </a:r>
          </a:p>
          <a:p>
            <a:r>
              <a:rPr lang="en-US" dirty="0">
                <a:latin typeface="Courier"/>
                <a:cs typeface="Courier"/>
              </a:rPr>
              <a:t>SPLICE B2 </a:t>
            </a:r>
            <a:r>
              <a:rPr lang="en-US" b="1" dirty="0">
                <a:latin typeface="Courier"/>
                <a:cs typeface="Courier"/>
              </a:rPr>
              <a:t>../</a:t>
            </a:r>
            <a:r>
              <a:rPr lang="en-US" b="1" dirty="0" err="1">
                <a:latin typeface="Courier"/>
                <a:cs typeface="Courier"/>
              </a:rPr>
              <a:t>inner.spl</a:t>
            </a:r>
            <a:r>
              <a:rPr lang="en-US" b="1" dirty="0">
                <a:latin typeface="Courier"/>
                <a:cs typeface="Courier"/>
              </a:rPr>
              <a:t> DIR B2</a:t>
            </a:r>
          </a:p>
          <a:p>
            <a:r>
              <a:rPr lang="mr-IN" dirty="0">
                <a:latin typeface="Courier"/>
                <a:cs typeface="Courier"/>
              </a:rPr>
              <a:t>…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SPLICE B</a:t>
            </a:r>
            <a:r>
              <a:rPr lang="en-US" i="1" dirty="0">
                <a:latin typeface="Courier"/>
                <a:cs typeface="Courier"/>
              </a:rPr>
              <a:t>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../</a:t>
            </a:r>
            <a:r>
              <a:rPr lang="en-US" b="1" dirty="0" err="1">
                <a:latin typeface="Courier"/>
                <a:cs typeface="Courier"/>
              </a:rPr>
              <a:t>inner.spl</a:t>
            </a:r>
            <a:r>
              <a:rPr lang="en-US" b="1" dirty="0">
                <a:latin typeface="Courier"/>
                <a:cs typeface="Courier"/>
              </a:rPr>
              <a:t> DIR B</a:t>
            </a:r>
            <a:r>
              <a:rPr lang="en-US" b="1" i="1" dirty="0">
                <a:latin typeface="Courier"/>
                <a:cs typeface="Courier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CEA40-48B6-BE27-06CE-7DBDDE0F464B}"/>
              </a:ext>
            </a:extLst>
          </p:cNvPr>
          <p:cNvSpPr txBox="1"/>
          <p:nvPr/>
        </p:nvSpPr>
        <p:spPr>
          <a:xfrm>
            <a:off x="1115616" y="3717609"/>
            <a:ext cx="1223412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005CC1"/>
                </a:solidFill>
                <a:latin typeface="Courier"/>
                <a:cs typeface="Courier"/>
              </a:rPr>
              <a:t>inner.spl</a:t>
            </a:r>
            <a:endParaRPr lang="en-US" sz="1500" b="1" dirty="0">
              <a:solidFill>
                <a:srgbClr val="005CC1"/>
              </a:solidFill>
              <a:latin typeface="Courier"/>
              <a:cs typeface="Courie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0E3B7-66B3-204E-278D-510DB16E5B62}"/>
              </a:ext>
            </a:extLst>
          </p:cNvPr>
          <p:cNvSpPr txBox="1"/>
          <p:nvPr/>
        </p:nvSpPr>
        <p:spPr>
          <a:xfrm>
            <a:off x="1139303" y="3966390"/>
            <a:ext cx="3290115" cy="73866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1 </a:t>
            </a:r>
            <a:r>
              <a:rPr lang="en-US" b="1" dirty="0">
                <a:latin typeface="Courier"/>
                <a:cs typeface="Courier"/>
              </a:rPr>
              <a:t>../1.sub</a:t>
            </a:r>
          </a:p>
          <a:p>
            <a:r>
              <a:rPr lang="en-US" dirty="0">
                <a:latin typeface="Courier"/>
                <a:cs typeface="Courier"/>
              </a:rPr>
              <a:t>JOB 2 </a:t>
            </a:r>
            <a:r>
              <a:rPr lang="en-US" b="1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</p:spTree>
    <p:extLst>
      <p:ext uri="{BB962C8B-B14F-4D97-AF65-F5344CB8AC3E}">
        <p14:creationId xmlns:p14="http://schemas.microsoft.com/office/powerpoint/2010/main" val="31523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 = ”directed acyclic graph”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792371" cy="34825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topological ordering of vertices (“</a:t>
            </a:r>
            <a:r>
              <a:rPr lang="en-US" b="1" dirty="0">
                <a:solidFill>
                  <a:srgbClr val="00B0F0"/>
                </a:solidFill>
              </a:rPr>
              <a:t>nodes</a:t>
            </a:r>
            <a:r>
              <a:rPr lang="en-US" dirty="0"/>
              <a:t>”) is established by directional connections (“</a:t>
            </a:r>
            <a:r>
              <a:rPr lang="en-US" b="1" dirty="0">
                <a:solidFill>
                  <a:srgbClr val="2F7CDE"/>
                </a:solidFill>
              </a:rPr>
              <a:t>edges</a:t>
            </a:r>
            <a:r>
              <a:rPr lang="en-US" dirty="0"/>
              <a:t>”)</a:t>
            </a:r>
          </a:p>
          <a:p>
            <a:r>
              <a:rPr lang="en-US" dirty="0"/>
              <a:t>“acyclic” aspect requires a start and end, with no looped repetition</a:t>
            </a:r>
          </a:p>
          <a:p>
            <a:pPr lvl="1"/>
            <a:r>
              <a:rPr lang="en-US" dirty="0"/>
              <a:t>can contain cyclic subcomponents, covered in later slides for DAG workflows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5392" y="4854182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 err="1">
                <a:solidFill>
                  <a:schemeClr val="accent1"/>
                </a:solidFill>
                <a:hlinkClick r:id="rId2"/>
              </a:rPr>
              <a:t>wikipedia.org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/wiki/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Directed_acyclic_graph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31591"/>
            <a:ext cx="3312368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6675" y="4406066"/>
            <a:ext cx="3247038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E4137-0C74-8A47-B979-EE84C8FB9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5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Repeating DAG Components!!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021896"/>
            <a:ext cx="5265191" cy="382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F7E8B-1D42-1441-A300-A07A19638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4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</p:spPr>
        <p:txBody>
          <a:bodyPr>
            <a:noAutofit/>
          </a:bodyPr>
          <a:lstStyle/>
          <a:p>
            <a:r>
              <a:rPr lang="en-US" sz="2800" dirty="0"/>
              <a:t>What if some DAG components can’t be known at submit time?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4128" y="2253546"/>
            <a:ext cx="2565480" cy="1902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If</a:t>
            </a:r>
            <a:r>
              <a:rPr lang="en-US" sz="2800" i="1" dirty="0">
                <a:solidFill>
                  <a:schemeClr val="tx1"/>
                </a:solidFill>
              </a:rPr>
              <a:t> N</a:t>
            </a:r>
            <a:r>
              <a:rPr lang="en-US" sz="2800" dirty="0">
                <a:solidFill>
                  <a:schemeClr val="tx1"/>
                </a:solidFill>
              </a:rPr>
              <a:t> can only be determined as part of the work of </a:t>
            </a: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4988918" cy="3965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1EDBF-3841-5346-BE7D-84811493D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i="1" dirty="0"/>
              <a:t>SUBDAG</a:t>
            </a:r>
            <a:r>
              <a:rPr lang="en-US" dirty="0"/>
              <a:t> within a DAG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337" y="1131590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021" y="2960410"/>
            <a:ext cx="27558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r>
              <a:rPr lang="en-US" sz="21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(written by </a:t>
            </a:r>
            <a:r>
              <a:rPr lang="en-US" sz="2100" b="1" dirty="0">
                <a:solidFill>
                  <a:srgbClr val="7030A0"/>
                </a:solidFill>
                <a:cs typeface="Courier"/>
              </a:rPr>
              <a:t>A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032648"/>
            <a:ext cx="3574983" cy="382153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2520" y="1508963"/>
            <a:ext cx="3055423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9696" y="3337783"/>
            <a:ext cx="2603796" cy="101566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JOB B1 B1.sub</a:t>
            </a:r>
          </a:p>
          <a:p>
            <a:r>
              <a:rPr lang="en-US" sz="1500" dirty="0">
                <a:latin typeface="Courier"/>
                <a:cs typeface="Courier"/>
              </a:rPr>
              <a:t>JOB B2 B2.sub</a:t>
            </a:r>
          </a:p>
          <a:p>
            <a:r>
              <a:rPr lang="mr-IN" sz="1500" dirty="0">
                <a:latin typeface="Courier"/>
                <a:cs typeface="Courier"/>
              </a:rPr>
              <a:t>…</a:t>
            </a:r>
            <a:endParaRPr lang="en-US" sz="1500" dirty="0">
              <a:latin typeface="Courier"/>
              <a:cs typeface="Courier"/>
            </a:endParaRPr>
          </a:p>
          <a:p>
            <a:r>
              <a:rPr lang="en-US" sz="1500" dirty="0">
                <a:latin typeface="Courier"/>
                <a:cs typeface="Courier"/>
              </a:rPr>
              <a:t>JOB B</a:t>
            </a:r>
            <a:r>
              <a:rPr lang="en-US" sz="1500" i="1" dirty="0">
                <a:latin typeface="Courier"/>
                <a:cs typeface="Courier"/>
              </a:rPr>
              <a:t>N</a:t>
            </a:r>
            <a:r>
              <a:rPr lang="en-US" sz="1500" dirty="0">
                <a:latin typeface="Courier"/>
                <a:cs typeface="Courier"/>
              </a:rPr>
              <a:t> </a:t>
            </a:r>
            <a:r>
              <a:rPr lang="en-US" sz="1500" dirty="0" err="1">
                <a:latin typeface="Courier"/>
                <a:cs typeface="Courier"/>
              </a:rPr>
              <a:t>B</a:t>
            </a:r>
            <a:r>
              <a:rPr lang="en-US" sz="1500" i="1" dirty="0" err="1">
                <a:latin typeface="Courier"/>
                <a:cs typeface="Courier"/>
              </a:rPr>
              <a:t>N</a:t>
            </a:r>
            <a:r>
              <a:rPr lang="en-US" sz="1500" dirty="0" err="1">
                <a:latin typeface="Courier"/>
                <a:cs typeface="Courier"/>
              </a:rPr>
              <a:t>.sub</a:t>
            </a:r>
            <a:endParaRPr lang="en-US" sz="1500" dirty="0"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E6644-17E3-084D-99C3-3F07CA496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8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dirty="0"/>
              <a:t>Use a </a:t>
            </a:r>
            <a:r>
              <a:rPr lang="en-US" sz="2800" b="1" i="1" dirty="0"/>
              <a:t>SUBDAG</a:t>
            </a:r>
            <a:r>
              <a:rPr lang="en-US" sz="2800" dirty="0"/>
              <a:t> to achieve a Cyclic Component within a DAG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0361" y="2805106"/>
            <a:ext cx="3299711" cy="1815882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SCRIPT POST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iterateB.sh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RETRY B 1000</a:t>
            </a: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CHILD B</a:t>
            </a:r>
          </a:p>
          <a:p>
            <a:r>
              <a:rPr lang="en-US" sz="1600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6674" y="2427734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11560" y="1131590"/>
            <a:ext cx="5256584" cy="1385437"/>
          </a:xfrm>
        </p:spPr>
        <p:txBody>
          <a:bodyPr>
            <a:noAutofit/>
          </a:bodyPr>
          <a:lstStyle/>
          <a:p>
            <a:r>
              <a:rPr lang="en-US" sz="1800" dirty="0"/>
              <a:t>POST script determines whether another iteration is necessary; if so, exits non-zero</a:t>
            </a:r>
          </a:p>
          <a:p>
            <a:r>
              <a:rPr lang="en-US" sz="1800" dirty="0"/>
              <a:t>RETRY applies to entire SUBDAG, which may include multiple, sequential nodes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86" y="987574"/>
            <a:ext cx="2411314" cy="39364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6240E-3FCE-344A-824D-C0AED61A7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0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More in the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HTCondor Manual</a:t>
            </a:r>
            <a:r>
              <a:rPr lang="en-US" dirty="0">
                <a:solidFill>
                  <a:schemeClr val="tx2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310221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Exercises!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Essential: Exercises 1-4</a:t>
            </a:r>
          </a:p>
          <a:p>
            <a:r>
              <a:rPr lang="en-US" dirty="0"/>
              <a:t>Ask questions! ‘See you in Slack!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workflows with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DAGMan</a:t>
            </a:r>
            <a:r>
              <a:rPr lang="en-US" dirty="0"/>
              <a:t> in the HTCondor Manual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9F6CF-CDAA-1943-992F-F161CB09AB6C}"/>
              </a:ext>
            </a:extLst>
          </p:cNvPr>
          <p:cNvSpPr/>
          <p:nvPr/>
        </p:nvSpPr>
        <p:spPr>
          <a:xfrm>
            <a:off x="2627784" y="4866501"/>
            <a:ext cx="5688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https://htcondor.readthedocs.io/en/latest/users-manual/dagman-workflows.html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15808-84D8-5140-BA6F-1E0A8E010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1ADCAB-1811-61A3-D7C4-8E3BCA8FE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2" y="935432"/>
            <a:ext cx="6654702" cy="3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HTC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dirty="0"/>
              <a:t>User must communicate the “nodes” and directional “edges” of the DAG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7EA48-FD09-1A4D-8587-DD9BBB7CF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Example for this Tutorial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b="1" dirty="0"/>
              <a:t>The DAG input file will </a:t>
            </a:r>
            <a:r>
              <a:rPr lang="en-US" dirty="0"/>
              <a:t>communicate the “nodes” and directional “edges” of the DAG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B2C8A-EFE3-0B4E-9F4A-CF2203465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6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07255" y="3723878"/>
            <a:ext cx="4152777" cy="81307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Node names will be used by various DAG features to modify their execution by </a:t>
            </a:r>
            <a:r>
              <a:rPr lang="en-US" sz="2100" dirty="0" err="1"/>
              <a:t>DAGMan</a:t>
            </a:r>
            <a:r>
              <a:rPr lang="en-US" sz="2100" dirty="0"/>
              <a:t>.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26422-4045-8648-B9B6-AE94060AD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324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17951</TotalTime>
  <Words>3284</Words>
  <Application>Microsoft Macintosh PowerPoint</Application>
  <PresentationFormat>On-screen Show (16:9)</PresentationFormat>
  <Paragraphs>424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Courier</vt:lpstr>
      <vt:lpstr>Futura</vt:lpstr>
      <vt:lpstr>Symbol</vt:lpstr>
      <vt:lpstr>Times</vt:lpstr>
      <vt:lpstr>Wingdings</vt:lpstr>
      <vt:lpstr>OSG-Summer-School-Template</vt:lpstr>
      <vt:lpstr>Workflows with HTCondor’s DAGMan</vt:lpstr>
      <vt:lpstr>Goals for this Session</vt:lpstr>
      <vt:lpstr>Automation!</vt:lpstr>
      <vt:lpstr>DAG = ”directed acyclic graph”</vt:lpstr>
      <vt:lpstr>Describing workflows with DAGMan</vt:lpstr>
      <vt:lpstr>DAGMan in the HTCondor Manual</vt:lpstr>
      <vt:lpstr>An Example HTC Workflow</vt:lpstr>
      <vt:lpstr>Simple Example for this Tutorial</vt:lpstr>
      <vt:lpstr>Basic DAG input file:  JOB nodes, PARENT-CHILD edges </vt:lpstr>
      <vt:lpstr>Basic DAG input file:  JOB nodes, PARENT-CHILD edges </vt:lpstr>
      <vt:lpstr>Endless Workflow Possibilities</vt:lpstr>
      <vt:lpstr>DAGs are also useful for non-sequential work</vt:lpstr>
      <vt:lpstr>Basic DAG input file:  JOB nodes, PARENT-CHILD edges </vt:lpstr>
      <vt:lpstr>Submitting and Monitoring a DAGMan Workflow</vt:lpstr>
      <vt:lpstr>Submitting a DAG to the queue </vt:lpstr>
      <vt:lpstr>A submitted DAG creates a  DAGMan job in the queue</vt:lpstr>
      <vt:lpstr>Jobs are automatically submitted by the DAGMan job</vt:lpstr>
      <vt:lpstr>Jobs are automatically submitted by the DAGMan job</vt:lpstr>
      <vt:lpstr>Jobs are automatically submitted by the DAGMan job</vt:lpstr>
      <vt:lpstr>Status files are created at the time of DAG submission</vt:lpstr>
      <vt:lpstr>DAG Completion</vt:lpstr>
      <vt:lpstr>Stopping, restarting, and troubleshooting</vt:lpstr>
      <vt:lpstr>Removing a DAG from the queue</vt:lpstr>
      <vt:lpstr>Removal of a DAG creates a rescue file</vt:lpstr>
      <vt:lpstr>Rescue Files  For Resuming a Failed DAG </vt:lpstr>
      <vt:lpstr>Node Failures  Result in DAG Failure</vt:lpstr>
      <vt:lpstr>Best Workflow Control Achieved with One Process per JOB Node</vt:lpstr>
      <vt:lpstr>Resolving held node jobs</vt:lpstr>
      <vt:lpstr>Beyond the basic DAG: Node-Level Modifiers</vt:lpstr>
      <vt:lpstr>Default File Organization</vt:lpstr>
      <vt:lpstr>Node-specific File Organization with DIR</vt:lpstr>
      <vt:lpstr>PRE and POST scripts run on the access point, as part of the node</vt:lpstr>
      <vt:lpstr>RETRY failed nodes to overcome transient errors</vt:lpstr>
      <vt:lpstr>RETRY applies to whole node, including PRE/POST scripts</vt:lpstr>
      <vt:lpstr>Modular organization of DAG Components</vt:lpstr>
      <vt:lpstr>Submit File Templates via VARS</vt:lpstr>
      <vt:lpstr>SPLICE subsets of a DAG to simplify lengthy DAG files</vt:lpstr>
      <vt:lpstr>Use nested SPLICEs with DIR to achieve templating</vt:lpstr>
      <vt:lpstr>Use nested SPLICEs with DIR to achieve templating</vt:lpstr>
      <vt:lpstr>Repeating DAG Components!!</vt:lpstr>
      <vt:lpstr>What if some DAG components can’t be known at submit time?</vt:lpstr>
      <vt:lpstr>A SUBDAG within a DAG</vt:lpstr>
      <vt:lpstr>Use a SUBDAG to achieve a Cyclic Component within a DAG</vt:lpstr>
      <vt:lpstr>More in the HTCondor Manual!!!</vt:lpstr>
      <vt:lpstr>DAGMan Exercises!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A MICHAEL</cp:lastModifiedBy>
  <cp:revision>302</cp:revision>
  <cp:lastPrinted>2017-07-16T20:18:47Z</cp:lastPrinted>
  <dcterms:created xsi:type="dcterms:W3CDTF">2014-07-06T23:55:21Z</dcterms:created>
  <dcterms:modified xsi:type="dcterms:W3CDTF">2022-07-28T19:50:36Z</dcterms:modified>
</cp:coreProperties>
</file>