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4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1"/>
  </p:notesMasterIdLst>
  <p:handoutMasterIdLst>
    <p:handoutMasterId r:id="rId62"/>
  </p:handoutMasterIdLst>
  <p:sldIdLst>
    <p:sldId id="621" r:id="rId2"/>
    <p:sldId id="625" r:id="rId3"/>
    <p:sldId id="626" r:id="rId4"/>
    <p:sldId id="362" r:id="rId5"/>
    <p:sldId id="363" r:id="rId6"/>
    <p:sldId id="310" r:id="rId7"/>
    <p:sldId id="315" r:id="rId8"/>
    <p:sldId id="316" r:id="rId9"/>
    <p:sldId id="336" r:id="rId10"/>
    <p:sldId id="333" r:id="rId11"/>
    <p:sldId id="335" r:id="rId12"/>
    <p:sldId id="593" r:id="rId13"/>
    <p:sldId id="701" r:id="rId14"/>
    <p:sldId id="269" r:id="rId15"/>
    <p:sldId id="270" r:id="rId16"/>
    <p:sldId id="330" r:id="rId17"/>
    <p:sldId id="648" r:id="rId18"/>
    <p:sldId id="258" r:id="rId19"/>
    <p:sldId id="674" r:id="rId20"/>
    <p:sldId id="696" r:id="rId21"/>
    <p:sldId id="694" r:id="rId22"/>
    <p:sldId id="675" r:id="rId23"/>
    <p:sldId id="697" r:id="rId24"/>
    <p:sldId id="693" r:id="rId25"/>
    <p:sldId id="692" r:id="rId26"/>
    <p:sldId id="608" r:id="rId27"/>
    <p:sldId id="700" r:id="rId28"/>
    <p:sldId id="699" r:id="rId29"/>
    <p:sldId id="265" r:id="rId30"/>
    <p:sldId id="277" r:id="rId31"/>
    <p:sldId id="317" r:id="rId32"/>
    <p:sldId id="360" r:id="rId33"/>
    <p:sldId id="361" r:id="rId34"/>
    <p:sldId id="357" r:id="rId35"/>
    <p:sldId id="399" r:id="rId36"/>
    <p:sldId id="390" r:id="rId37"/>
    <p:sldId id="282" r:id="rId38"/>
    <p:sldId id="338" r:id="rId39"/>
    <p:sldId id="285" r:id="rId40"/>
    <p:sldId id="340" r:id="rId41"/>
    <p:sldId id="318" r:id="rId42"/>
    <p:sldId id="287" r:id="rId43"/>
    <p:sldId id="288" r:id="rId44"/>
    <p:sldId id="290" r:id="rId45"/>
    <p:sldId id="321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477" r:id="rId55"/>
    <p:sldId id="468" r:id="rId56"/>
    <p:sldId id="471" r:id="rId57"/>
    <p:sldId id="617" r:id="rId58"/>
    <p:sldId id="294" r:id="rId59"/>
    <p:sldId id="295" r:id="rId60"/>
  </p:sldIdLst>
  <p:sldSz cx="9144000" cy="5143500" type="screen16x9"/>
  <p:notesSz cx="10058400" cy="7772400"/>
  <p:defaultTextStyle>
    <a:defPPr>
      <a:defRPr lang="en-US"/>
    </a:defPPr>
    <a:lvl1pPr marL="0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6261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2522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98783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65045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31306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97567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63827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30089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6">
          <p15:clr>
            <a:srgbClr val="A4A3A4"/>
          </p15:clr>
        </p15:guide>
        <p15:guide id="2" pos="19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3EB049"/>
    <a:srgbClr val="97E1B0"/>
    <a:srgbClr val="91EBB1"/>
    <a:srgbClr val="00FB92"/>
    <a:srgbClr val="000080"/>
    <a:srgbClr val="FDF4DF"/>
    <a:srgbClr val="FAE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08" autoAdjust="0"/>
    <p:restoredTop sz="94164" autoAdjust="0"/>
  </p:normalViewPr>
  <p:slideViewPr>
    <p:cSldViewPr>
      <p:cViewPr varScale="1">
        <p:scale>
          <a:sx n="117" d="100"/>
          <a:sy n="117" d="100"/>
        </p:scale>
        <p:origin x="192" y="400"/>
      </p:cViewPr>
      <p:guideLst>
        <p:guide orient="horz" pos="1906"/>
        <p:guide pos="19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88E7E-9231-EE4D-BFDE-DE812827A51B}" type="datetimeFigureOut">
              <a:rPr lang="en-US" smtClean="0"/>
              <a:t>7/25/22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4D91B-2B9F-1340-BDB7-DF8BD2640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6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4EFC0-AD85-7345-87BA-F270C95DE262}" type="datetimeFigureOut">
              <a:rPr lang="en-US" smtClean="0"/>
              <a:t>7/25/22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692525"/>
            <a:ext cx="8045450" cy="3497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529DA-6B9F-8B4E-B5B7-32194E71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5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66261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32522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098783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65045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31306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97567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63827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30089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23A27-27CD-B645-B23D-A1F2D37FA0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70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529DA-6B9F-8B4E-B5B7-32194E71D7F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70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47700" y="2914650"/>
            <a:ext cx="7810500" cy="1314450"/>
          </a:xfrm>
        </p:spPr>
        <p:txBody>
          <a:bodyPr/>
          <a:lstStyle>
            <a:lvl1pPr marL="0" indent="0" algn="ctr">
              <a:buFont typeface="Times" charset="0"/>
              <a:buNone/>
              <a:defRPr sz="2400" baseline="0"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945B819-F6D4-FE07-F094-8E7486669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6" y="114302"/>
            <a:ext cx="882648" cy="5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1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24554-1BBB-8D4D-9F0C-BA45BC7AC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1" y="85726"/>
            <a:ext cx="1943100" cy="4429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85726"/>
            <a:ext cx="5676900" cy="4429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184DE-9520-C948-8D6F-9B4CB29D5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9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4EDED-A79F-9441-BA56-EB4E3B389F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4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7" indent="0">
              <a:buNone/>
              <a:defRPr sz="1800"/>
            </a:lvl2pPr>
            <a:lvl3pPr marL="914093" indent="0">
              <a:buNone/>
              <a:defRPr sz="1600"/>
            </a:lvl3pPr>
            <a:lvl4pPr marL="1371141" indent="0">
              <a:buNone/>
              <a:defRPr sz="1400"/>
            </a:lvl4pPr>
            <a:lvl5pPr marL="1828188" indent="0">
              <a:buNone/>
              <a:defRPr sz="1400"/>
            </a:lvl5pPr>
            <a:lvl6pPr marL="2285235" indent="0">
              <a:buNone/>
              <a:defRPr sz="1400"/>
            </a:lvl6pPr>
            <a:lvl7pPr marL="2742282" indent="0">
              <a:buNone/>
              <a:defRPr sz="1400"/>
            </a:lvl7pPr>
            <a:lvl8pPr marL="3199329" indent="0">
              <a:buNone/>
              <a:defRPr sz="1400"/>
            </a:lvl8pPr>
            <a:lvl9pPr marL="365637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B05A9-A215-CF4D-9C08-37C02F124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1" y="1000126"/>
            <a:ext cx="3810000" cy="351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000126"/>
            <a:ext cx="3810000" cy="351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7972-0240-D844-975F-605D2588B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8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093" indent="0">
              <a:buNone/>
              <a:defRPr sz="1800" b="1"/>
            </a:lvl3pPr>
            <a:lvl4pPr marL="1371141" indent="0">
              <a:buNone/>
              <a:defRPr sz="1600" b="1"/>
            </a:lvl4pPr>
            <a:lvl5pPr marL="1828188" indent="0">
              <a:buNone/>
              <a:defRPr sz="1600" b="1"/>
            </a:lvl5pPr>
            <a:lvl6pPr marL="2285235" indent="0">
              <a:buNone/>
              <a:defRPr sz="1600" b="1"/>
            </a:lvl6pPr>
            <a:lvl7pPr marL="2742282" indent="0">
              <a:buNone/>
              <a:defRPr sz="1600" b="1"/>
            </a:lvl7pPr>
            <a:lvl8pPr marL="3199329" indent="0">
              <a:buNone/>
              <a:defRPr sz="1600" b="1"/>
            </a:lvl8pPr>
            <a:lvl9pPr marL="36563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093" indent="0">
              <a:buNone/>
              <a:defRPr sz="1800" b="1"/>
            </a:lvl3pPr>
            <a:lvl4pPr marL="1371141" indent="0">
              <a:buNone/>
              <a:defRPr sz="1600" b="1"/>
            </a:lvl4pPr>
            <a:lvl5pPr marL="1828188" indent="0">
              <a:buNone/>
              <a:defRPr sz="1600" b="1"/>
            </a:lvl5pPr>
            <a:lvl6pPr marL="2285235" indent="0">
              <a:buNone/>
              <a:defRPr sz="1600" b="1"/>
            </a:lvl6pPr>
            <a:lvl7pPr marL="2742282" indent="0">
              <a:buNone/>
              <a:defRPr sz="1600" b="1"/>
            </a:lvl7pPr>
            <a:lvl8pPr marL="3199329" indent="0">
              <a:buNone/>
              <a:defRPr sz="1600" b="1"/>
            </a:lvl8pPr>
            <a:lvl9pPr marL="36563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29984-A4AE-D543-90B6-CBFD41404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81811-A12E-9745-9EEE-59EF689BE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9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DD681-2091-A647-8F62-08E72E581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1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47" indent="0">
              <a:buNone/>
              <a:defRPr sz="1200"/>
            </a:lvl2pPr>
            <a:lvl3pPr marL="914093" indent="0">
              <a:buNone/>
              <a:defRPr sz="1000"/>
            </a:lvl3pPr>
            <a:lvl4pPr marL="1371141" indent="0">
              <a:buNone/>
              <a:defRPr sz="900"/>
            </a:lvl4pPr>
            <a:lvl5pPr marL="1828188" indent="0">
              <a:buNone/>
              <a:defRPr sz="900"/>
            </a:lvl5pPr>
            <a:lvl6pPr marL="2285235" indent="0">
              <a:buNone/>
              <a:defRPr sz="900"/>
            </a:lvl6pPr>
            <a:lvl7pPr marL="2742282" indent="0">
              <a:buNone/>
              <a:defRPr sz="900"/>
            </a:lvl7pPr>
            <a:lvl8pPr marL="3199329" indent="0">
              <a:buNone/>
              <a:defRPr sz="900"/>
            </a:lvl8pPr>
            <a:lvl9pPr marL="365637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EC728-E676-F047-B749-A08143A7E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92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093" indent="0">
              <a:buNone/>
              <a:defRPr sz="2400"/>
            </a:lvl3pPr>
            <a:lvl4pPr marL="1371141" indent="0">
              <a:buNone/>
              <a:defRPr sz="2000"/>
            </a:lvl4pPr>
            <a:lvl5pPr marL="1828188" indent="0">
              <a:buNone/>
              <a:defRPr sz="2000"/>
            </a:lvl5pPr>
            <a:lvl6pPr marL="2285235" indent="0">
              <a:buNone/>
              <a:defRPr sz="2000"/>
            </a:lvl6pPr>
            <a:lvl7pPr marL="2742282" indent="0">
              <a:buNone/>
              <a:defRPr sz="2000"/>
            </a:lvl7pPr>
            <a:lvl8pPr marL="3199329" indent="0">
              <a:buNone/>
              <a:defRPr sz="2000"/>
            </a:lvl8pPr>
            <a:lvl9pPr marL="36563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47" indent="0">
              <a:buNone/>
              <a:defRPr sz="1200"/>
            </a:lvl2pPr>
            <a:lvl3pPr marL="914093" indent="0">
              <a:buNone/>
              <a:defRPr sz="1000"/>
            </a:lvl3pPr>
            <a:lvl4pPr marL="1371141" indent="0">
              <a:buNone/>
              <a:defRPr sz="900"/>
            </a:lvl4pPr>
            <a:lvl5pPr marL="1828188" indent="0">
              <a:buNone/>
              <a:defRPr sz="900"/>
            </a:lvl5pPr>
            <a:lvl6pPr marL="2285235" indent="0">
              <a:buNone/>
              <a:defRPr sz="900"/>
            </a:lvl6pPr>
            <a:lvl7pPr marL="2742282" indent="0">
              <a:buNone/>
              <a:defRPr sz="900"/>
            </a:lvl7pPr>
            <a:lvl8pPr marL="3199329" indent="0">
              <a:buNone/>
              <a:defRPr sz="900"/>
            </a:lvl8pPr>
            <a:lvl9pPr marL="365637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20BD5-553C-B743-BD14-9E5D7D0C4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9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28726" y="85725"/>
            <a:ext cx="69469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1000126"/>
            <a:ext cx="7772400" cy="3514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-1266824" y="4506913"/>
            <a:ext cx="184624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10" rIns="91419" bIns="4571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>
              <a:cs typeface="Arial" pitchFamily="34" charset="0"/>
            </a:endParaRPr>
          </a:p>
        </p:txBody>
      </p:sp>
      <p:sp>
        <p:nvSpPr>
          <p:cNvPr id="1031" name="Rectangle 17"/>
          <p:cNvSpPr>
            <a:spLocks noGrp="1" noChangeArrowheads="1"/>
          </p:cNvSpPr>
          <p:nvPr/>
        </p:nvSpPr>
        <p:spPr bwMode="auto">
          <a:xfrm>
            <a:off x="1" y="4856165"/>
            <a:ext cx="22653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200" dirty="0">
                <a:solidFill>
                  <a:srgbClr val="FF8000"/>
                </a:solidFill>
                <a:cs typeface="+mn-cs"/>
              </a:rPr>
              <a:t>OSG User School 2022</a:t>
            </a:r>
          </a:p>
        </p:txBody>
      </p:sp>
      <p:sp>
        <p:nvSpPr>
          <p:cNvPr id="1032" name="Line 18"/>
          <p:cNvSpPr>
            <a:spLocks noChangeShapeType="1"/>
          </p:cNvSpPr>
          <p:nvPr/>
        </p:nvSpPr>
        <p:spPr bwMode="auto">
          <a:xfrm>
            <a:off x="525465" y="866775"/>
            <a:ext cx="8618537" cy="0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19" tIns="45710" rIns="91419" bIns="45710" anchor="ctr"/>
          <a:lstStyle/>
          <a:p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E57BE158-11B5-3947-89C2-E9CBD3F513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 smtClean="0">
                <a:solidFill>
                  <a:srgbClr val="FF8000"/>
                </a:solidFill>
              </a:defRPr>
            </a:lvl1pPr>
          </a:lstStyle>
          <a:p>
            <a:pPr>
              <a:defRPr/>
            </a:pPr>
            <a:fld id="{52555C4F-B780-4A45-BAAE-1A390F5A5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21B5C1F-8181-514C-15B4-B66D5BFB6B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726" y="114302"/>
            <a:ext cx="882648" cy="5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7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095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6pPr>
      <a:lvl7pPr marL="914187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282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375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821" indent="-342821" algn="l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Font typeface="Times" charset="0"/>
        <a:buChar char="•"/>
        <a:defRPr kumimoji="1" sz="3200">
          <a:solidFill>
            <a:schemeClr val="tx2"/>
          </a:solidFill>
          <a:latin typeface="+mn-lt"/>
          <a:ea typeface="+mn-ea"/>
          <a:cs typeface="+mn-cs"/>
        </a:defRPr>
      </a:lvl1pPr>
      <a:lvl2pPr marL="742777" indent="-285684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Symbol" charset="0"/>
        <a:buChar char=""/>
        <a:defRPr kumimoji="1" sz="2800">
          <a:solidFill>
            <a:schemeClr val="tx2"/>
          </a:solidFill>
          <a:latin typeface="+mn-lt"/>
          <a:ea typeface="+mn-ea"/>
        </a:defRPr>
      </a:lvl2pPr>
      <a:lvl3pPr marL="1142735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§"/>
        <a:defRPr kumimoji="1" sz="2400">
          <a:solidFill>
            <a:schemeClr val="tx2"/>
          </a:solidFill>
          <a:latin typeface="+mn-lt"/>
          <a:ea typeface="+mn-ea"/>
        </a:defRPr>
      </a:lvl3pPr>
      <a:lvl4pPr marL="1599829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+mn-ea"/>
        </a:defRPr>
      </a:lvl4pPr>
      <a:lvl5pPr marL="2056922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+mn-ea"/>
        </a:defRPr>
      </a:lvl5pPr>
      <a:lvl6pPr marL="2514017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6pPr>
      <a:lvl7pPr marL="2971110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7pPr>
      <a:lvl8pPr marL="3428204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8pPr>
      <a:lvl9pPr marL="3885298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7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2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5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0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3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7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52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sg-htc.org/all-hands/" TargetMode="External"/><Relationship Id="rId2" Type="http://schemas.openxmlformats.org/officeDocument/2006/relationships/hyperlink" Target="https://osg-htc.org/spotligh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tcondor.org/past_condor_weeks.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condor_q.html" TargetMode="External"/><Relationship Id="rId2" Type="http://schemas.openxmlformats.org/officeDocument/2006/relationships/hyperlink" Target="http://research.cs.wisc.edu/htcondor/manual/v8.5/condor_submit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cs.wisc.edu/htcondor/manual/v8.5/condor_history.html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 to HTC and HTCondor</a:t>
            </a: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Monday, July 25</a:t>
            </a:r>
          </a:p>
          <a:p>
            <a:r>
              <a:rPr lang="en-US" dirty="0"/>
              <a:t>Lauren Michael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D280A-C1F5-964E-ABF3-46668F796B0E}"/>
              </a:ext>
            </a:extLst>
          </p:cNvPr>
          <p:cNvSpPr txBox="1"/>
          <p:nvPr/>
        </p:nvSpPr>
        <p:spPr>
          <a:xfrm>
            <a:off x="1686106" y="4933950"/>
            <a:ext cx="5857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This work was supported by NSF grants MPS-1148698, OAC-1836650, and OAC-2030508</a:t>
            </a:r>
          </a:p>
        </p:txBody>
      </p:sp>
    </p:spTree>
    <p:extLst>
      <p:ext uri="{BB962C8B-B14F-4D97-AF65-F5344CB8AC3E}">
        <p14:creationId xmlns:p14="http://schemas.microsoft.com/office/powerpoint/2010/main" val="1197109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dirty="0"/>
              <a:t>Example Local Cluster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774700" y="1000126"/>
            <a:ext cx="4587520" cy="3514725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UW-Madison’s </a:t>
            </a:r>
            <a:r>
              <a:rPr lang="en-US" sz="2400" b="1" dirty="0">
                <a:solidFill>
                  <a:srgbClr val="000000"/>
                </a:solidFill>
              </a:rPr>
              <a:t>Center for High Throughput Computing (CHTC)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Recent CPU hours: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~120 million </a:t>
            </a:r>
            <a:r>
              <a:rPr lang="en-US" sz="2000" dirty="0" err="1">
                <a:solidFill>
                  <a:srgbClr val="000000"/>
                </a:solidFill>
              </a:rPr>
              <a:t>hrs</a:t>
            </a:r>
            <a:r>
              <a:rPr lang="en-US" sz="2000" dirty="0">
                <a:solidFill>
                  <a:srgbClr val="000000"/>
                </a:solidFill>
              </a:rPr>
              <a:t>/year (~15k cores)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Up to 15,000 per user, per day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	(~600 cores in use)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362220" y="1435850"/>
            <a:ext cx="3476980" cy="2893157"/>
          </a:xfrm>
          <a:prstGeom prst="roundRect">
            <a:avLst/>
          </a:prstGeom>
          <a:solidFill>
            <a:srgbClr val="C0002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62220" y="1428750"/>
            <a:ext cx="3476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Myriad Pro"/>
                <a:cs typeface="Myriad Pro"/>
              </a:rPr>
              <a:t>CHTC Pool</a:t>
            </a:r>
            <a:endParaRPr lang="en-US" sz="3600" b="1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8296" y="2078597"/>
            <a:ext cx="1613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single-core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8800" y="2933640"/>
            <a:ext cx="1771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multi-core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5600" y="2476440"/>
            <a:ext cx="198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high-memory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03900" y="3467040"/>
            <a:ext cx="100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GPUs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637521"/>
            <a:ext cx="1064072" cy="1418763"/>
          </a:xfrm>
          <a:prstGeom prst="rect">
            <a:avLst/>
          </a:prstGeom>
          <a:effectLst>
            <a:glow rad="127000">
              <a:schemeClr val="bg1">
                <a:alpha val="24000"/>
              </a:schemeClr>
            </a:glow>
          </a:effectLst>
        </p:spPr>
      </p:pic>
      <p:sp>
        <p:nvSpPr>
          <p:cNvPr id="24" name="Rounded Rectangle 23"/>
          <p:cNvSpPr/>
          <p:nvPr/>
        </p:nvSpPr>
        <p:spPr>
          <a:xfrm>
            <a:off x="7199510" y="3010152"/>
            <a:ext cx="1254610" cy="11056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MPI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559820" y="4115756"/>
            <a:ext cx="1254610" cy="98892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>
                    <a:lumMod val="85000"/>
                  </a:schemeClr>
                </a:solidFill>
              </a:rPr>
              <a:t>access point</a:t>
            </a:r>
          </a:p>
        </p:txBody>
      </p:sp>
      <p:sp>
        <p:nvSpPr>
          <p:cNvPr id="23" name="Left-Right Arrow 22"/>
          <p:cNvSpPr/>
          <p:nvPr/>
        </p:nvSpPr>
        <p:spPr>
          <a:xfrm>
            <a:off x="4646126" y="4360334"/>
            <a:ext cx="1036934" cy="429573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7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444" y="2952750"/>
            <a:ext cx="1984156" cy="1435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508" y="2569709"/>
            <a:ext cx="329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text analysis </a:t>
            </a:r>
            <a:r>
              <a:rPr lang="en-US" b="1" dirty="0">
                <a:solidFill>
                  <a:schemeClr val="tx2"/>
                </a:solidFill>
              </a:rPr>
              <a:t>(most genomics </a:t>
            </a:r>
            <a:r>
              <a:rPr lang="mr-IN" b="1" dirty="0">
                <a:solidFill>
                  <a:schemeClr val="tx2"/>
                </a:solidFill>
              </a:rPr>
              <a:t>…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4755" y="269039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parameter sweeps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4324350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statistical model optimization</a:t>
            </a:r>
          </a:p>
          <a:p>
            <a:r>
              <a:rPr lang="en-US" sz="1800" b="1" dirty="0">
                <a:solidFill>
                  <a:schemeClr val="tx2"/>
                </a:solidFill>
              </a:rPr>
              <a:t>(MCMC, numerical methods, etc.)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9341" y="2616201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multi-start simulations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6987" y="4430815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</a:rPr>
              <a:t>multi-image and </a:t>
            </a:r>
          </a:p>
          <a:p>
            <a:pPr algn="ctr"/>
            <a:r>
              <a:rPr lang="en-US" sz="1800" b="1">
                <a:solidFill>
                  <a:schemeClr val="tx2"/>
                </a:solidFill>
              </a:rPr>
              <a:t>multi-sample </a:t>
            </a:r>
            <a:r>
              <a:rPr lang="en-US" sz="1800" b="1" dirty="0">
                <a:solidFill>
                  <a:schemeClr val="tx2"/>
                </a:solidFill>
              </a:rPr>
              <a:t>analysis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315" y="3105150"/>
            <a:ext cx="1773885" cy="1352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37" y="1276350"/>
            <a:ext cx="2759963" cy="1253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123950"/>
            <a:ext cx="1666286" cy="1492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2222"/>
          <a:stretch/>
        </p:blipFill>
        <p:spPr>
          <a:xfrm>
            <a:off x="3900955" y="1116993"/>
            <a:ext cx="1951624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0032276-3570-3C44-AA54-7211CEAE7D0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b="1" dirty="0"/>
              <a:t>Signs of HTC-able work</a:t>
            </a:r>
            <a:endParaRPr lang="en-US" sz="1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5873BE-983F-D143-83E6-EA8E7F044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9219"/>
            <a:ext cx="8305800" cy="326350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Any mention of </a:t>
            </a:r>
            <a:r>
              <a:rPr lang="en-US" sz="2000" b="1" u="sng" dirty="0"/>
              <a:t>numerous</a:t>
            </a:r>
            <a:r>
              <a:rPr lang="en-US" sz="2000" dirty="0"/>
              <a:t> samples, images, models, parameters, etc.</a:t>
            </a:r>
          </a:p>
          <a:p>
            <a:r>
              <a:rPr lang="en-US" sz="2000" dirty="0"/>
              <a:t>Nearly anything </a:t>
            </a:r>
            <a:r>
              <a:rPr lang="en-US" sz="2000" b="1" u="sng" dirty="0"/>
              <a:t>written by the primary user</a:t>
            </a:r>
            <a:r>
              <a:rPr lang="en-US" sz="2000" b="1" i="1" dirty="0"/>
              <a:t> </a:t>
            </a:r>
            <a:r>
              <a:rPr lang="en-US" sz="2000" dirty="0"/>
              <a:t>(e.g. c/</a:t>
            </a:r>
            <a:r>
              <a:rPr lang="en-US" sz="2000" dirty="0" err="1"/>
              <a:t>fortran</a:t>
            </a:r>
            <a:r>
              <a:rPr lang="en-US" sz="2000" dirty="0"/>
              <a:t>, Python, R)</a:t>
            </a:r>
          </a:p>
          <a:p>
            <a:pPr lvl="1"/>
            <a:r>
              <a:rPr lang="en-US" sz="1700" dirty="0"/>
              <a:t>Break out of loops! </a:t>
            </a:r>
          </a:p>
          <a:p>
            <a:pPr lvl="1"/>
            <a:r>
              <a:rPr lang="en-US" sz="1700" dirty="0"/>
              <a:t>Common internal parallelism could really be HTC (e.g. </a:t>
            </a:r>
            <a:r>
              <a:rPr lang="en-US" sz="1700" dirty="0" err="1"/>
              <a:t>Matlab’s</a:t>
            </a:r>
            <a:r>
              <a:rPr lang="en-US" sz="1700" dirty="0"/>
              <a:t> ‘</a:t>
            </a:r>
            <a:r>
              <a:rPr lang="en-US" sz="1700" dirty="0" err="1"/>
              <a:t>parfor</a:t>
            </a:r>
            <a:r>
              <a:rPr lang="en-US" sz="1700" dirty="0"/>
              <a:t>’, ‘distributed server’, etc.)</a:t>
            </a:r>
          </a:p>
          <a:p>
            <a:r>
              <a:rPr lang="en-US" sz="2000" dirty="0"/>
              <a:t>Some community </a:t>
            </a:r>
            <a:r>
              <a:rPr lang="en-US" sz="2000" dirty="0" err="1"/>
              <a:t>softwares</a:t>
            </a:r>
            <a:r>
              <a:rPr lang="en-US" sz="2000" dirty="0"/>
              <a:t> that use </a:t>
            </a:r>
            <a:r>
              <a:rPr lang="en-US" sz="2000" b="1" u="sng" dirty="0"/>
              <a:t>multi-threading or multiprocessing</a:t>
            </a:r>
            <a:r>
              <a:rPr lang="en-US" sz="2000" dirty="0"/>
              <a:t> (e.g. OpenMP)</a:t>
            </a:r>
          </a:p>
          <a:p>
            <a:pPr lvl="1"/>
            <a:r>
              <a:rPr lang="en-US" sz="1700" dirty="0"/>
              <a:t>many are simply looping over data portions or independent tasks</a:t>
            </a:r>
          </a:p>
          <a:p>
            <a:pPr lvl="1"/>
            <a:r>
              <a:rPr lang="en-US" sz="1700" dirty="0"/>
              <a:t>HTC-able: break up input (or ‘parameter’ space), turn off multi-threading, combine results</a:t>
            </a:r>
          </a:p>
          <a:p>
            <a:r>
              <a:rPr lang="en-US" sz="2000" b="1" u="sng" dirty="0"/>
              <a:t>Long-running</a:t>
            </a:r>
            <a:r>
              <a:rPr lang="en-US" sz="2000" dirty="0"/>
              <a:t> jobs (especially if non-MPI); see above explanations</a:t>
            </a: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975DB-9EE0-244F-92F2-3C404D96E1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6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65A9-8FA4-7791-D101-302C4A04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HTC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D9C7D-425E-F65C-361F-610C87B4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OSG website ‘Spotlight’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https://osg-htc.org/spotlight.html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OSG All-Hands Meetings (research talks usually day 1)</a:t>
            </a: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https://osg-htc.org/all-hands/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HTCondor Week Presentations (usually first or last day)</a:t>
            </a:r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https://htcondor.org/past_condor_weeks.html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DE00B-290A-8D25-BD71-EE4C72B2F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86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Challenge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33400" y="1266825"/>
            <a:ext cx="7950201" cy="3514725"/>
          </a:xfrm>
        </p:spPr>
        <p:txBody>
          <a:bodyPr/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You need to process 72 brain images for each of 168 patients. </a:t>
            </a:r>
            <a:r>
              <a:rPr lang="en-US" sz="2400" b="1" dirty="0"/>
              <a:t>Each image </a:t>
            </a:r>
            <a:r>
              <a:rPr lang="en-US" sz="2400" b="1" u="sng" dirty="0"/>
              <a:t>takes ~1 hour of compute time</a:t>
            </a:r>
            <a:r>
              <a:rPr lang="en-US" sz="2400" b="1" dirty="0"/>
              <a:t>.</a:t>
            </a:r>
          </a:p>
          <a:p>
            <a:pPr marL="0" indent="0" algn="ctr">
              <a:buNone/>
            </a:pPr>
            <a:endParaRPr lang="is-IS" sz="2400" dirty="0"/>
          </a:p>
          <a:p>
            <a:pPr marL="0" indent="0" algn="ctr">
              <a:buNone/>
            </a:pPr>
            <a:r>
              <a:rPr lang="is-IS" sz="2400" b="1" dirty="0"/>
              <a:t>168 patients x 72 images = ~12000 tasks = ~12000 hrs</a:t>
            </a:r>
          </a:p>
          <a:p>
            <a:pPr marL="0" indent="0" algn="ctr">
              <a:buNone/>
            </a:pPr>
            <a:endParaRPr lang="is-IS" sz="2400" dirty="0"/>
          </a:p>
          <a:p>
            <a:pPr marL="0" indent="0" algn="ctr">
              <a:buNone/>
            </a:pPr>
            <a:r>
              <a:rPr lang="is-IS" sz="2400" dirty="0"/>
              <a:t>Conference is next week.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7750"/>
            <a:ext cx="1345366" cy="1025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083" y="1047750"/>
            <a:ext cx="1345366" cy="1025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966" y="1047749"/>
            <a:ext cx="1345366" cy="1025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149" y="1047748"/>
            <a:ext cx="1345366" cy="1025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27" y="1046158"/>
            <a:ext cx="1345366" cy="10255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Computing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774700" y="1200150"/>
            <a:ext cx="7772400" cy="3314701"/>
          </a:xfrm>
        </p:spPr>
        <p:txBody>
          <a:bodyPr/>
          <a:lstStyle/>
          <a:p>
            <a:r>
              <a:rPr lang="en-US" sz="2800" dirty="0"/>
              <a:t>Use many computers, each running one instance of our program</a:t>
            </a:r>
          </a:p>
          <a:p>
            <a:r>
              <a:rPr lang="en-US" sz="2800" dirty="0"/>
              <a:t>Example:</a:t>
            </a:r>
          </a:p>
          <a:p>
            <a:pPr lvl="1"/>
            <a:r>
              <a:rPr lang="en-US" sz="2400" b="1" dirty="0"/>
              <a:t>1 laptop (1 core) =&gt; 12,000 </a:t>
            </a:r>
            <a:r>
              <a:rPr lang="en-US" sz="2400" b="1" dirty="0" err="1"/>
              <a:t>hrs</a:t>
            </a:r>
            <a:r>
              <a:rPr lang="en-US" sz="2400" b="1" dirty="0"/>
              <a:t>  =  ~1.5 years</a:t>
            </a:r>
          </a:p>
          <a:p>
            <a:pPr lvl="1"/>
            <a:r>
              <a:rPr lang="en-US" sz="2400" dirty="0"/>
              <a:t>1 server (~40 cores) =&gt; 750 </a:t>
            </a:r>
            <a:r>
              <a:rPr lang="en-US" sz="2400" dirty="0" err="1"/>
              <a:t>hrs</a:t>
            </a:r>
            <a:r>
              <a:rPr lang="en-US" sz="2400" dirty="0"/>
              <a:t>  =  ~2 weeks</a:t>
            </a:r>
          </a:p>
          <a:p>
            <a:pPr lvl="1"/>
            <a:r>
              <a:rPr lang="en-US" sz="2400" dirty="0"/>
              <a:t>1 MPI job (400 cores) =&gt; 30 </a:t>
            </a:r>
            <a:r>
              <a:rPr lang="en-US" sz="2400" dirty="0" err="1"/>
              <a:t>hrs</a:t>
            </a:r>
            <a:r>
              <a:rPr lang="en-US" sz="2400" dirty="0"/>
              <a:t>  =  ~1 days</a:t>
            </a:r>
          </a:p>
          <a:p>
            <a:pPr lvl="1"/>
            <a:r>
              <a:rPr lang="en-US" sz="2400" b="1" dirty="0"/>
              <a:t>A whole cluster (10,000 cores)  = ~1 hour</a:t>
            </a:r>
            <a:endParaRPr lang="is-I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sz="2800" dirty="0"/>
              <a:t>What computing resources are available?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 server?</a:t>
            </a:r>
          </a:p>
          <a:p>
            <a:r>
              <a:rPr lang="en-US" sz="2400" dirty="0"/>
              <a:t>A local cluster?</a:t>
            </a:r>
          </a:p>
          <a:p>
            <a:pPr lvl="1"/>
            <a:r>
              <a:rPr lang="en-US" sz="2000" dirty="0"/>
              <a:t>Consider: Queue wait time? Can you program MP/MPI? Typical clusters tuned for HPC (large MPI) jobs may not be best for HTC workflows! Could you use even more than that?</a:t>
            </a:r>
          </a:p>
          <a:p>
            <a:r>
              <a:rPr lang="en-US" sz="2400" b="1" dirty="0"/>
              <a:t>OSG?</a:t>
            </a:r>
          </a:p>
          <a:p>
            <a:r>
              <a:rPr lang="en-US" sz="2400" dirty="0"/>
              <a:t>Other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EGI (European Grid Infrastructure)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Other national and regional grids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Commercial cloud systems (e.g. HTCondor on AWS)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08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99A1AD0-3D94-984E-AD2D-4181025D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56813"/>
            <a:ext cx="2167128" cy="1009498"/>
          </a:xfrm>
        </p:spPr>
        <p:txBody>
          <a:bodyPr anchor="ctr"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What is the OSG?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3756812"/>
            <a:ext cx="6400800" cy="12533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a consortium of researchers and institutions who </a:t>
            </a:r>
            <a:r>
              <a:rPr lang="en-US" sz="1600" i="1" u="sng" dirty="0">
                <a:solidFill>
                  <a:schemeClr val="tx1"/>
                </a:solidFill>
              </a:rPr>
              <a:t>share</a:t>
            </a:r>
            <a:r>
              <a:rPr lang="en-US" sz="1600" dirty="0">
                <a:solidFill>
                  <a:schemeClr val="tx1"/>
                </a:solidFill>
              </a:rPr>
              <a:t> compute and data resources for </a:t>
            </a:r>
            <a:r>
              <a:rPr lang="en-US" sz="1600" b="1" i="1" dirty="0">
                <a:solidFill>
                  <a:schemeClr val="tx1"/>
                </a:solidFill>
              </a:rPr>
              <a:t>distributed</a:t>
            </a:r>
            <a:r>
              <a:rPr lang="en-US" sz="1600" b="1" dirty="0">
                <a:solidFill>
                  <a:schemeClr val="tx1"/>
                </a:solidFill>
              </a:rPr>
              <a:t> high-throughput computing (</a:t>
            </a:r>
            <a:r>
              <a:rPr lang="en-US" sz="1600" b="1" u="sng" dirty="0">
                <a:solidFill>
                  <a:schemeClr val="tx1"/>
                </a:solidFill>
              </a:rPr>
              <a:t>d</a:t>
            </a:r>
            <a:r>
              <a:rPr lang="en-US" sz="1600" b="1" dirty="0">
                <a:solidFill>
                  <a:schemeClr val="tx1"/>
                </a:solidFill>
              </a:rPr>
              <a:t>HTC) </a:t>
            </a:r>
            <a:r>
              <a:rPr lang="en-US" sz="1600" dirty="0">
                <a:solidFill>
                  <a:schemeClr val="tx1"/>
                </a:solidFill>
              </a:rPr>
              <a:t>in support of open science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</a:pPr>
            <a:fld id="{4DFD9859-3B26-CC4D-AF50-370CE4BCE570}" type="slidenum">
              <a:rPr lang="en-US" smtClean="0"/>
              <a:pPr>
                <a:lnSpc>
                  <a:spcPct val="90000"/>
                </a:lnSpc>
                <a:spcAft>
                  <a:spcPts val="450"/>
                </a:spcAft>
              </a:pPr>
              <a:t>17</a:t>
            </a:fld>
            <a:endParaRPr lang="en-US" sz="525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734F7F98-04C0-C848-A142-2DB2FE3CE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" r="-1" b="34542"/>
          <a:stretch/>
        </p:blipFill>
        <p:spPr>
          <a:xfrm>
            <a:off x="76200" y="175248"/>
            <a:ext cx="8951054" cy="35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18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B681-E2E1-7747-8081-1365D25A9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352550"/>
            <a:ext cx="8312150" cy="3532985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Researchers</a:t>
            </a:r>
          </a:p>
          <a:p>
            <a:r>
              <a:rPr lang="en-US" sz="2000" dirty="0"/>
              <a:t>Science Gateways</a:t>
            </a:r>
          </a:p>
          <a:p>
            <a:r>
              <a:rPr lang="en-US" sz="2000" dirty="0"/>
              <a:t>Multi-Institution Collaborations</a:t>
            </a:r>
          </a:p>
          <a:p>
            <a:pPr lvl="1"/>
            <a:r>
              <a:rPr lang="en-US" sz="1800" dirty="0"/>
              <a:t>Atlas/CMS (</a:t>
            </a:r>
            <a:r>
              <a:rPr lang="en-US" sz="1800" dirty="0" err="1"/>
              <a:t>Higg</a:t>
            </a:r>
            <a:r>
              <a:rPr lang="en-US" sz="1800" dirty="0"/>
              <a:t> Boson), </a:t>
            </a:r>
            <a:r>
              <a:rPr lang="en-US" sz="1800" dirty="0" err="1"/>
              <a:t>IceCube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South Pole Telescope, and others</a:t>
            </a:r>
          </a:p>
          <a:p>
            <a:r>
              <a:rPr lang="en-US" sz="2000" dirty="0"/>
              <a:t>Academic Institutions and </a:t>
            </a:r>
            <a:br>
              <a:rPr lang="en-US" sz="2000" dirty="0"/>
            </a:br>
            <a:r>
              <a:rPr lang="en-US" sz="2000" dirty="0"/>
              <a:t>National Laboratories </a:t>
            </a:r>
            <a:br>
              <a:rPr lang="en-US" sz="2000" dirty="0"/>
            </a:br>
            <a:r>
              <a:rPr lang="en-US" sz="2000" dirty="0"/>
              <a:t>that support the above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000" b="1" i="1" dirty="0">
                <a:solidFill>
                  <a:schemeClr val="tx1"/>
                </a:solidFill>
              </a:rPr>
              <a:t>Campuses are critical to </a:t>
            </a:r>
            <a:br>
              <a:rPr lang="en-US" sz="2000" b="1" i="1" dirty="0">
                <a:solidFill>
                  <a:schemeClr val="tx1"/>
                </a:solidFill>
              </a:rPr>
            </a:br>
            <a:r>
              <a:rPr lang="en-US" sz="2000" b="1" i="1" dirty="0">
                <a:solidFill>
                  <a:schemeClr val="tx1"/>
                </a:solidFill>
              </a:rPr>
              <a:t>OSG’s ability to advance research.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5210-1212-9343-9E37-4E99609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FD9859-3B26-CC4D-AF50-370CE4BCE57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301A0F1-37F0-4D48-B31B-525AC8084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300" y="1027373"/>
            <a:ext cx="4766700" cy="411612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A060680-6897-7B4C-AB0F-56AD982E2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Participates?</a:t>
            </a:r>
          </a:p>
        </p:txBody>
      </p:sp>
    </p:spTree>
    <p:extLst>
      <p:ext uri="{BB962C8B-B14F-4D97-AF65-F5344CB8AC3E}">
        <p14:creationId xmlns:p14="http://schemas.microsoft.com/office/powerpoint/2010/main" val="135059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5210-1212-9343-9E37-4E99609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FD9859-3B26-CC4D-AF50-370CE4BCE57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5AF7EB3-F07A-F1D0-C143-D5ACC7A67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5"/>
          <a:stretch/>
        </p:blipFill>
        <p:spPr>
          <a:xfrm>
            <a:off x="0" y="-19050"/>
            <a:ext cx="9144000" cy="4953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B284B8-990B-5347-A812-48E8BCDA255C}"/>
              </a:ext>
            </a:extLst>
          </p:cNvPr>
          <p:cNvSpPr txBox="1">
            <a:spLocks/>
          </p:cNvSpPr>
          <p:nvPr/>
        </p:nvSpPr>
        <p:spPr>
          <a:xfrm>
            <a:off x="762000" y="617038"/>
            <a:ext cx="5075873" cy="195471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700" b="1" dirty="0">
                <a:solidFill>
                  <a:srgbClr val="F18230"/>
                </a:solidFill>
              </a:rPr>
              <a:t>Research Communities (Pools) in the OSG</a:t>
            </a:r>
          </a:p>
          <a:p>
            <a:pPr marL="0" indent="0" algn="ctr">
              <a:buNone/>
            </a:pPr>
            <a:r>
              <a:rPr lang="en-US" sz="2100" dirty="0">
                <a:solidFill>
                  <a:srgbClr val="F18230"/>
                </a:solidFill>
              </a:rPr>
              <a:t>(“virtual organizations”)</a:t>
            </a:r>
          </a:p>
          <a:p>
            <a:pPr marL="0" indent="0" algn="ctr">
              <a:buNone/>
            </a:pPr>
            <a:r>
              <a:rPr lang="en-US" sz="2600" u="sng" dirty="0">
                <a:solidFill>
                  <a:srgbClr val="F18230"/>
                </a:solidFill>
              </a:rPr>
              <a:t>&gt;2 billion </a:t>
            </a:r>
            <a:r>
              <a:rPr lang="en-US" sz="2600" u="sng" dirty="0" err="1">
                <a:solidFill>
                  <a:srgbClr val="F18230"/>
                </a:solidFill>
              </a:rPr>
              <a:t>hrs</a:t>
            </a:r>
            <a:r>
              <a:rPr lang="en-US" sz="2600" dirty="0">
                <a:solidFill>
                  <a:srgbClr val="F18230"/>
                </a:solidFill>
              </a:rPr>
              <a:t> in the last year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7CA272-31DB-544D-9BEF-B3B7AE262ACA}"/>
              </a:ext>
            </a:extLst>
          </p:cNvPr>
          <p:cNvSpPr/>
          <p:nvPr/>
        </p:nvSpPr>
        <p:spPr>
          <a:xfrm>
            <a:off x="0" y="4908634"/>
            <a:ext cx="1770036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accent2"/>
                </a:solidFill>
              </a:rPr>
              <a:t>gracc.opensciencegrid.org</a:t>
            </a:r>
            <a:endParaRPr lang="en-US" sz="105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13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F488-1EE1-D744-94A0-0FBD332A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7E5DF-C75A-8349-BA5A-406AC8A45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anchor="ctr" anchorCtr="0"/>
          <a:lstStyle/>
          <a:p>
            <a:pPr marL="0" indent="0" algn="ctr">
              <a:buNone/>
            </a:pPr>
            <a:r>
              <a:rPr lang="en-US" sz="4800" b="1" dirty="0"/>
              <a:t>Intro to HTC and OSG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EF8C7-A0ED-B344-8956-424AA2E4D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18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9ACCCD1-A5DD-8C45-BD88-F16994061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81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7F94B-5362-6946-ACB2-D9673937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4DFD9859-3B26-CC4D-AF50-370CE4BCE570}" type="slidenum">
              <a:rPr lang="en-US" smtClean="0"/>
              <a:pPr>
                <a:spcAft>
                  <a:spcPts val="450"/>
                </a:spcAft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53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7E2B216-61D9-8642-88F4-4C47704A8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819" b="863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7F94B-5362-6946-ACB2-D9673937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4DFD9859-3B26-CC4D-AF50-370CE4BCE570}" type="slidenum">
              <a:rPr lang="en-US" smtClean="0"/>
              <a:pPr>
                <a:spcAft>
                  <a:spcPts val="45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57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5210-1212-9343-9E37-4E99609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FD9859-3B26-CC4D-AF50-370CE4BCE57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C5CF51BE-51EE-4B42-4AFA-99063853D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5"/>
          <a:stretch/>
        </p:blipFill>
        <p:spPr>
          <a:xfrm>
            <a:off x="0" y="-19050"/>
            <a:ext cx="9144000" cy="4953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9A6B0D-DD23-6833-FE60-3530799F4779}"/>
              </a:ext>
            </a:extLst>
          </p:cNvPr>
          <p:cNvSpPr/>
          <p:nvPr/>
        </p:nvSpPr>
        <p:spPr>
          <a:xfrm>
            <a:off x="0" y="4908634"/>
            <a:ext cx="1770036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accent2"/>
                </a:solidFill>
              </a:rPr>
              <a:t>gracc.opensciencegrid.org</a:t>
            </a:r>
            <a:endParaRPr lang="en-US" sz="1050" dirty="0">
              <a:solidFill>
                <a:schemeClr val="accent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3DC3AC-0D5B-574C-A79D-FEFD0DAE4E79}"/>
              </a:ext>
            </a:extLst>
          </p:cNvPr>
          <p:cNvSpPr/>
          <p:nvPr/>
        </p:nvSpPr>
        <p:spPr>
          <a:xfrm>
            <a:off x="6620383" y="1200150"/>
            <a:ext cx="2258411" cy="579383"/>
          </a:xfrm>
          <a:prstGeom prst="ellipse">
            <a:avLst/>
          </a:prstGeom>
          <a:noFill/>
          <a:ln w="76200">
            <a:solidFill>
              <a:srgbClr val="3EB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FB100E-5D8B-EA4F-B7F9-375E5D64BDFD}"/>
              </a:ext>
            </a:extLst>
          </p:cNvPr>
          <p:cNvSpPr txBox="1">
            <a:spLocks/>
          </p:cNvSpPr>
          <p:nvPr/>
        </p:nvSpPr>
        <p:spPr>
          <a:xfrm>
            <a:off x="981695" y="780323"/>
            <a:ext cx="5165567" cy="170610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3EB049"/>
                </a:solidFill>
              </a:rPr>
              <a:t>“Open Science Pool”</a:t>
            </a:r>
          </a:p>
          <a:p>
            <a:pPr indent="310754"/>
            <a:r>
              <a:rPr lang="en-US" sz="1800" dirty="0">
                <a:solidFill>
                  <a:srgbClr val="3EB049"/>
                </a:solidFill>
              </a:rPr>
              <a:t>single researchers/groups (OSG Connect)</a:t>
            </a:r>
          </a:p>
          <a:p>
            <a:pPr indent="310754"/>
            <a:r>
              <a:rPr lang="en-US" sz="1800" dirty="0">
                <a:solidFill>
                  <a:srgbClr val="3EB049"/>
                </a:solidFill>
              </a:rPr>
              <a:t>smaller multi-institution collaborations</a:t>
            </a:r>
          </a:p>
          <a:p>
            <a:pPr indent="310754"/>
            <a:r>
              <a:rPr lang="en-US" sz="1800" dirty="0">
                <a:solidFill>
                  <a:srgbClr val="3EB049"/>
                </a:solidFill>
              </a:rPr>
              <a:t>campus access points</a:t>
            </a:r>
          </a:p>
        </p:txBody>
      </p:sp>
    </p:spTree>
    <p:extLst>
      <p:ext uri="{BB962C8B-B14F-4D97-AF65-F5344CB8AC3E}">
        <p14:creationId xmlns:p14="http://schemas.microsoft.com/office/powerpoint/2010/main" val="2177442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the </a:t>
            </a:r>
            <a:r>
              <a:rPr lang="en-US" dirty="0" err="1">
                <a:solidFill>
                  <a:srgbClr val="FF9300"/>
                </a:solidFill>
              </a:rPr>
              <a:t>OSPool</a:t>
            </a:r>
            <a:r>
              <a:rPr lang="en-US" dirty="0"/>
              <a:t> Help?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AEF69550-786D-4371-A8F4-E92DBD0D4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94" r="1"/>
          <a:stretch/>
        </p:blipFill>
        <p:spPr>
          <a:xfrm>
            <a:off x="76200" y="920632"/>
            <a:ext cx="7689109" cy="424191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84573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EE4-E426-B64E-81A6-30BA9AEA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6" y="85725"/>
            <a:ext cx="6946900" cy="85725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b="1" dirty="0"/>
              <a:t>Hypothetical Throughput, 12k core hours</a:t>
            </a:r>
            <a:endParaRPr lang="en-US" sz="2500" dirty="0"/>
          </a:p>
        </p:txBody>
      </p:sp>
      <p:pic>
        <p:nvPicPr>
          <p:cNvPr id="8" name="Content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972A99E6-6DD1-9343-BB3D-F20BCE87B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145678"/>
            <a:ext cx="7772400" cy="3223619"/>
          </a:xfrm>
          <a:noFill/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6A34738-0616-4C63-B609-3CE9BD4E12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F704EDED-A79F-9441-BA56-EB4E3B389F44}" type="slidenum">
              <a:rPr lang="en-US"/>
              <a:pPr>
                <a:spcAft>
                  <a:spcPts val="600"/>
                </a:spcAft>
                <a:defRPr/>
              </a:pPr>
              <a:t>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70EC8-B5D3-A342-ADBA-A5AF4CEE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4DFD9859-3B26-CC4D-AF50-370CE4BCE570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4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EE4-E426-B64E-81A6-30BA9AEA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6" y="85725"/>
            <a:ext cx="6946900" cy="85725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b="1" dirty="0"/>
              <a:t>Hypothetical Throughput, </a:t>
            </a:r>
            <a:r>
              <a:rPr lang="en-US" sz="2500" strike="sngStrike" dirty="0"/>
              <a:t>12</a:t>
            </a:r>
            <a:r>
              <a:rPr lang="en-US" sz="2500" b="1" strike="sngStrike" dirty="0"/>
              <a:t>k</a:t>
            </a:r>
            <a:r>
              <a:rPr lang="en-US" sz="2500" b="1" dirty="0"/>
              <a:t> core hours</a:t>
            </a:r>
          </a:p>
        </p:txBody>
      </p:sp>
      <p:pic>
        <p:nvPicPr>
          <p:cNvPr id="7" name="Content Placeholder 6" descr="Chart, diagram&#10;&#10;Description automatically generated">
            <a:extLst>
              <a:ext uri="{FF2B5EF4-FFF2-40B4-BE49-F238E27FC236}">
                <a16:creationId xmlns:a16="http://schemas.microsoft.com/office/drawing/2014/main" id="{10D2BA11-3ED4-7B43-83ED-2C4EB4E1B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145678"/>
            <a:ext cx="7772400" cy="3223619"/>
          </a:xfrm>
          <a:noFill/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1ADDC24-EAFA-42E6-9B13-8665D4EBDB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F704EDED-A79F-9441-BA56-EB4E3B389F44}" type="slidenum">
              <a:rPr lang="en-US"/>
              <a:pPr>
                <a:spcAft>
                  <a:spcPts val="600"/>
                </a:spcAft>
                <a:defRPr/>
              </a:pPr>
              <a:t>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70EC8-B5D3-A342-ADBA-A5AF4CEE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4DFD9859-3B26-CC4D-AF50-370CE4BCE570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7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60420_Morgridge_9259.dng">
            <a:extLst>
              <a:ext uri="{FF2B5EF4-FFF2-40B4-BE49-F238E27FC236}">
                <a16:creationId xmlns:a16="http://schemas.microsoft.com/office/drawing/2014/main" id="{BC339BDE-81C2-AF44-A32A-30D70FE78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254"/>
          <a:stretch/>
        </p:blipFill>
        <p:spPr>
          <a:xfrm>
            <a:off x="4702628" y="1010945"/>
            <a:ext cx="4441373" cy="28896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DA5619-C311-5148-AF79-84DF947545B4}"/>
              </a:ext>
            </a:extLst>
          </p:cNvPr>
          <p:cNvSpPr/>
          <p:nvPr/>
        </p:nvSpPr>
        <p:spPr>
          <a:xfrm>
            <a:off x="4675909" y="976579"/>
            <a:ext cx="4468092" cy="2942279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bg1">
                  <a:alpha val="0"/>
                </a:schemeClr>
              </a:gs>
              <a:gs pos="74000">
                <a:schemeClr val="l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B681-E2E1-7747-8081-1365D25A9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123950"/>
            <a:ext cx="7112000" cy="36248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rgbClr val="000080"/>
                </a:solidFill>
              </a:rPr>
              <a:t>Proactive, personalized facilitation and support for:</a:t>
            </a:r>
          </a:p>
          <a:p>
            <a:r>
              <a:rPr lang="en-US" sz="2100" dirty="0">
                <a:solidFill>
                  <a:srgbClr val="000080"/>
                </a:solidFill>
              </a:rPr>
              <a:t>Individual researchers via </a:t>
            </a:r>
            <a:r>
              <a:rPr lang="en-US" sz="2100" b="1" dirty="0">
                <a:solidFill>
                  <a:srgbClr val="000080"/>
                </a:solidFill>
              </a:rPr>
              <a:t>OSG Connect</a:t>
            </a:r>
          </a:p>
          <a:p>
            <a:r>
              <a:rPr lang="en-US" sz="2100" dirty="0">
                <a:solidFill>
                  <a:srgbClr val="000080"/>
                </a:solidFill>
              </a:rPr>
              <a:t>Institutions and large collaborations</a:t>
            </a:r>
          </a:p>
          <a:p>
            <a:pPr lvl="1"/>
            <a:r>
              <a:rPr lang="en-US" sz="1600" b="1" dirty="0">
                <a:solidFill>
                  <a:srgbClr val="000080"/>
                </a:solidFill>
              </a:rPr>
              <a:t>Share local resources </a:t>
            </a:r>
            <a:r>
              <a:rPr lang="en-US" sz="1600" dirty="0">
                <a:solidFill>
                  <a:srgbClr val="000080"/>
                </a:solidFill>
              </a:rPr>
              <a:t>via the OSG</a:t>
            </a:r>
          </a:p>
          <a:p>
            <a:pPr lvl="1"/>
            <a:r>
              <a:rPr lang="en-US" sz="1600" dirty="0">
                <a:solidFill>
                  <a:srgbClr val="000080"/>
                </a:solidFill>
              </a:rPr>
              <a:t>Locally-supported </a:t>
            </a:r>
            <a:r>
              <a:rPr lang="en-US" sz="1600" b="1" dirty="0">
                <a:solidFill>
                  <a:srgbClr val="000080"/>
                </a:solidFill>
              </a:rPr>
              <a:t>access points</a:t>
            </a:r>
          </a:p>
          <a:p>
            <a:pPr lvl="2"/>
            <a:r>
              <a:rPr lang="en-US" sz="1400" dirty="0">
                <a:solidFill>
                  <a:srgbClr val="000080"/>
                </a:solidFill>
              </a:rPr>
              <a:t>data and identity federation </a:t>
            </a:r>
          </a:p>
          <a:p>
            <a:pPr lvl="2"/>
            <a:r>
              <a:rPr lang="en-US" sz="1400" dirty="0">
                <a:solidFill>
                  <a:srgbClr val="000080"/>
                </a:solidFill>
              </a:rPr>
              <a:t>integration of cloud capacity</a:t>
            </a:r>
          </a:p>
          <a:p>
            <a:pPr lvl="1"/>
            <a:r>
              <a:rPr lang="en-US" sz="1600" dirty="0">
                <a:solidFill>
                  <a:srgbClr val="000080"/>
                </a:solidFill>
              </a:rPr>
              <a:t>Local HTC Capacity</a:t>
            </a:r>
          </a:p>
          <a:p>
            <a:pPr lvl="2"/>
            <a:r>
              <a:rPr lang="en-US" sz="1400" dirty="0">
                <a:solidFill>
                  <a:srgbClr val="000080"/>
                </a:solidFill>
              </a:rPr>
              <a:t>Learn from OSG’s </a:t>
            </a:r>
            <a:r>
              <a:rPr lang="en-US" sz="1400" b="1" dirty="0">
                <a:solidFill>
                  <a:srgbClr val="000080"/>
                </a:solidFill>
              </a:rPr>
              <a:t>Research Computing Facilitators</a:t>
            </a:r>
          </a:p>
          <a:p>
            <a:pPr lvl="2"/>
            <a:endParaRPr lang="en-US" sz="1400" b="1" dirty="0">
              <a:solidFill>
                <a:srgbClr val="000080"/>
              </a:solidFill>
            </a:endParaRPr>
          </a:p>
          <a:p>
            <a:r>
              <a:rPr lang="en-US" sz="2200" b="1" dirty="0">
                <a:solidFill>
                  <a:srgbClr val="000080"/>
                </a:solidFill>
              </a:rPr>
              <a:t>Presentations/Training </a:t>
            </a:r>
            <a:r>
              <a:rPr lang="en-US" sz="2200" dirty="0">
                <a:solidFill>
                  <a:srgbClr val="000080"/>
                </a:solidFill>
              </a:rPr>
              <a:t>in OSG compute execution, </a:t>
            </a:r>
            <a:br>
              <a:rPr lang="en-US" sz="2200" dirty="0">
                <a:solidFill>
                  <a:srgbClr val="000080"/>
                </a:solidFill>
              </a:rPr>
            </a:br>
            <a:r>
              <a:rPr lang="en-US" sz="2200" dirty="0">
                <a:solidFill>
                  <a:srgbClr val="000080"/>
                </a:solidFill>
              </a:rPr>
              <a:t>HTC Facilitation, and local HTC systems administration</a:t>
            </a:r>
            <a:endParaRPr lang="en-US" sz="2200" b="1" dirty="0">
              <a:solidFill>
                <a:srgbClr val="00008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83414-8A84-794D-96D7-0AF1F068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493135"/>
            <a:ext cx="2324645" cy="1440046"/>
          </a:xfrm>
          <a:prstGeom prst="rect">
            <a:avLst/>
          </a:prstGeom>
        </p:spPr>
      </p:pic>
      <p:sp>
        <p:nvSpPr>
          <p:cNvPr id="9" name="Title 22">
            <a:extLst>
              <a:ext uri="{FF2B5EF4-FFF2-40B4-BE49-F238E27FC236}">
                <a16:creationId xmlns:a16="http://schemas.microsoft.com/office/drawing/2014/main" id="{C9D22624-E97D-DA46-AC2F-CBDE4D780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6" y="85725"/>
            <a:ext cx="7229474" cy="857250"/>
          </a:xfrm>
        </p:spPr>
        <p:txBody>
          <a:bodyPr/>
          <a:lstStyle/>
          <a:p>
            <a:r>
              <a:rPr lang="en-US" dirty="0"/>
              <a:t>For Researchers and Campuses</a:t>
            </a:r>
          </a:p>
        </p:txBody>
      </p:sp>
    </p:spTree>
    <p:extLst>
      <p:ext uri="{BB962C8B-B14F-4D97-AF65-F5344CB8AC3E}">
        <p14:creationId xmlns:p14="http://schemas.microsoft.com/office/powerpoint/2010/main" val="3821062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dirty="0"/>
              <a:t>Example Local Cluster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774700" y="1000126"/>
            <a:ext cx="4587520" cy="3514725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UW-Madison’s </a:t>
            </a:r>
            <a:r>
              <a:rPr lang="en-US" sz="2400" b="1" dirty="0">
                <a:solidFill>
                  <a:srgbClr val="000000"/>
                </a:solidFill>
              </a:rPr>
              <a:t>Center for High Throughput Computing (CHTC)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Recent CPU hours: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~120 million </a:t>
            </a:r>
            <a:r>
              <a:rPr lang="en-US" sz="2000" dirty="0" err="1">
                <a:solidFill>
                  <a:srgbClr val="000000"/>
                </a:solidFill>
              </a:rPr>
              <a:t>hrs</a:t>
            </a:r>
            <a:r>
              <a:rPr lang="en-US" sz="2000" dirty="0">
                <a:solidFill>
                  <a:srgbClr val="000000"/>
                </a:solidFill>
              </a:rPr>
              <a:t>/year (~15k cores)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Up to 15,000hrs per user, per day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	(~600 cores in use)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362220" y="1435850"/>
            <a:ext cx="3476980" cy="2893157"/>
          </a:xfrm>
          <a:prstGeom prst="roundRect">
            <a:avLst/>
          </a:prstGeom>
          <a:solidFill>
            <a:srgbClr val="C0002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62220" y="1428750"/>
            <a:ext cx="3476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Myriad Pro"/>
                <a:cs typeface="Myriad Pro"/>
              </a:rPr>
              <a:t>CHTC Pool</a:t>
            </a:r>
            <a:endParaRPr lang="en-US" sz="3600" b="1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8296" y="2078597"/>
            <a:ext cx="1613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single-core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8800" y="2933640"/>
            <a:ext cx="1771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multi-core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5600" y="2476440"/>
            <a:ext cx="198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high-memory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03900" y="3467040"/>
            <a:ext cx="100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GPUs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637521"/>
            <a:ext cx="1064072" cy="1418763"/>
          </a:xfrm>
          <a:prstGeom prst="rect">
            <a:avLst/>
          </a:prstGeom>
          <a:effectLst>
            <a:glow rad="127000">
              <a:schemeClr val="bg1">
                <a:alpha val="24000"/>
              </a:schemeClr>
            </a:glow>
          </a:effectLst>
        </p:spPr>
      </p:pic>
      <p:sp>
        <p:nvSpPr>
          <p:cNvPr id="24" name="Rounded Rectangle 23"/>
          <p:cNvSpPr/>
          <p:nvPr/>
        </p:nvSpPr>
        <p:spPr>
          <a:xfrm>
            <a:off x="7199510" y="3010152"/>
            <a:ext cx="1254610" cy="11056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MPI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559820" y="4115756"/>
            <a:ext cx="1254610" cy="98892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>
                    <a:lumMod val="85000"/>
                  </a:schemeClr>
                </a:solidFill>
              </a:rPr>
              <a:t>access point</a:t>
            </a:r>
          </a:p>
        </p:txBody>
      </p:sp>
      <p:sp>
        <p:nvSpPr>
          <p:cNvPr id="23" name="Left-Right Arrow 22"/>
          <p:cNvSpPr/>
          <p:nvPr/>
        </p:nvSpPr>
        <p:spPr>
          <a:xfrm>
            <a:off x="4646126" y="4360334"/>
            <a:ext cx="1036934" cy="429573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62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F488-1EE1-D744-94A0-0FBD332A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7E5DF-C75A-8349-BA5A-406AC8A45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anchor="ctr" anchorCtr="0"/>
          <a:lstStyle/>
          <a:p>
            <a:pPr marL="0" indent="0" algn="ctr">
              <a:buNone/>
            </a:pPr>
            <a:r>
              <a:rPr lang="en-US" sz="4800" b="1" dirty="0"/>
              <a:t>Intro to Job Submission with HTCondor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EF8C7-A0ED-B344-8956-424AA2E4D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479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74700" y="1352550"/>
            <a:ext cx="7772400" cy="3162301"/>
          </a:xfrm>
        </p:spPr>
        <p:txBody>
          <a:bodyPr/>
          <a:lstStyle/>
          <a:p>
            <a:r>
              <a:rPr lang="en-US" sz="2400" dirty="0"/>
              <a:t>How does the HTCondor job scheduler work?</a:t>
            </a:r>
          </a:p>
          <a:p>
            <a:r>
              <a:rPr lang="en-US" sz="2400" dirty="0"/>
              <a:t>How do you run, monitor, and review jobs?</a:t>
            </a:r>
          </a:p>
          <a:p>
            <a:r>
              <a:rPr lang="en-US" sz="2400" dirty="0"/>
              <a:t>Best ways to submit multiple jobs (what we’re here for, </a:t>
            </a:r>
            <a:r>
              <a:rPr lang="en-US" sz="2400" i="1" dirty="0"/>
              <a:t>right?</a:t>
            </a:r>
            <a:r>
              <a:rPr lang="en-US" sz="2400" dirty="0"/>
              <a:t>)</a:t>
            </a:r>
          </a:p>
          <a:p>
            <a:r>
              <a:rPr lang="en-US" sz="2400" dirty="0"/>
              <a:t>Testing, tuning, and troubleshooting to scale up.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74700" y="1352550"/>
            <a:ext cx="7772400" cy="3162301"/>
          </a:xfrm>
        </p:spPr>
        <p:txBody>
          <a:bodyPr/>
          <a:lstStyle/>
          <a:p>
            <a:r>
              <a:rPr lang="en-US" sz="2800" dirty="0"/>
              <a:t>What is </a:t>
            </a:r>
            <a:r>
              <a:rPr lang="en-US" sz="2800" i="1" dirty="0"/>
              <a:t>high throughput computing (HTC) </a:t>
            </a:r>
            <a:r>
              <a:rPr lang="en-US" sz="2800" dirty="0"/>
              <a:t>?</a:t>
            </a:r>
          </a:p>
          <a:p>
            <a:r>
              <a:rPr lang="en-US" sz="2800" dirty="0"/>
              <a:t>What is the OSG?</a:t>
            </a:r>
          </a:p>
          <a:p>
            <a:r>
              <a:rPr lang="en-US" sz="2800" dirty="0"/>
              <a:t>How do you get the most out of the above?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History and Status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609600" y="1000126"/>
            <a:ext cx="7937500" cy="3705224"/>
          </a:xfrm>
        </p:spPr>
        <p:txBody>
          <a:bodyPr/>
          <a:lstStyle/>
          <a:p>
            <a:r>
              <a:rPr lang="en-US" sz="2200" dirty="0"/>
              <a:t>History</a:t>
            </a:r>
          </a:p>
          <a:p>
            <a:pPr lvl="1"/>
            <a:r>
              <a:rPr lang="en-US" sz="1800" dirty="0"/>
              <a:t>Started in 1988 as a “cycle scavenger”</a:t>
            </a:r>
          </a:p>
          <a:p>
            <a:r>
              <a:rPr lang="en-US" sz="2200" dirty="0"/>
              <a:t>Today</a:t>
            </a:r>
          </a:p>
          <a:p>
            <a:pPr lvl="1"/>
            <a:r>
              <a:rPr lang="en-US" sz="1800" dirty="0"/>
              <a:t>Developed within the CHTC by professional developers</a:t>
            </a:r>
          </a:p>
          <a:p>
            <a:pPr lvl="1"/>
            <a:r>
              <a:rPr lang="en-US" sz="1800" dirty="0"/>
              <a:t>Used all over the world, by:</a:t>
            </a:r>
          </a:p>
          <a:p>
            <a:pPr lvl="2"/>
            <a:r>
              <a:rPr lang="en-US" sz="1800" dirty="0"/>
              <a:t>campuses, national labs, Einstein/</a:t>
            </a:r>
            <a:r>
              <a:rPr lang="en-US" sz="1800" dirty="0" err="1"/>
              <a:t>Folding@Home</a:t>
            </a:r>
            <a:endParaRPr lang="en-US" sz="1800" dirty="0"/>
          </a:p>
          <a:p>
            <a:pPr lvl="2"/>
            <a:r>
              <a:rPr lang="en-US" sz="1800" dirty="0" err="1"/>
              <a:t>Dreamworks</a:t>
            </a:r>
            <a:r>
              <a:rPr lang="en-US" sz="1800" dirty="0"/>
              <a:t>, Boeing, SpaceX, investment firms, </a:t>
            </a:r>
            <a:r>
              <a:rPr lang="mr-IN" sz="1800" dirty="0"/>
              <a:t>…</a:t>
            </a:r>
            <a:endParaRPr lang="en-US" sz="1800" dirty="0"/>
          </a:p>
          <a:p>
            <a:pPr lvl="2"/>
            <a:r>
              <a:rPr lang="en-US" sz="1800" b="1" dirty="0"/>
              <a:t>The OSG!!</a:t>
            </a:r>
          </a:p>
          <a:p>
            <a:r>
              <a:rPr lang="en-US" sz="2200" dirty="0" err="1"/>
              <a:t>Miron</a:t>
            </a:r>
            <a:r>
              <a:rPr lang="en-US" sz="2200" dirty="0"/>
              <a:t> </a:t>
            </a:r>
            <a:r>
              <a:rPr lang="en-US" sz="2200" dirty="0" err="1"/>
              <a:t>Livny</a:t>
            </a:r>
            <a:r>
              <a:rPr lang="en-US" sz="2200" dirty="0"/>
              <a:t> </a:t>
            </a:r>
          </a:p>
          <a:p>
            <a:pPr lvl="1"/>
            <a:r>
              <a:rPr lang="en-US" sz="1800" dirty="0"/>
              <a:t>Professor, UW-Madison Computer Sciences</a:t>
            </a:r>
          </a:p>
          <a:p>
            <a:pPr lvl="1"/>
            <a:r>
              <a:rPr lang="en-US" sz="1800" dirty="0"/>
              <a:t>CHTC Director, OSG Technical Director</a:t>
            </a:r>
          </a:p>
        </p:txBody>
      </p:sp>
      <p:sp>
        <p:nvSpPr>
          <p:cNvPr id="27" name="object 21"/>
          <p:cNvSpPr/>
          <p:nvPr/>
        </p:nvSpPr>
        <p:spPr>
          <a:xfrm>
            <a:off x="7315200" y="3181350"/>
            <a:ext cx="1429132" cy="1666874"/>
          </a:xfrm>
          <a:prstGeom prst="rect">
            <a:avLst/>
          </a:prstGeom>
          <a:blipFill>
            <a:blip r:embed="rId2" cstate="print"/>
            <a:srcRect/>
            <a:stretch>
              <a:fillRect l="-13699" r="-21121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 descr="HTCondor_red_blk_nota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34" y="1276350"/>
            <a:ext cx="2901587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-- How It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699" y="1000126"/>
            <a:ext cx="7950201" cy="3514725"/>
          </a:xfrm>
        </p:spPr>
        <p:txBody>
          <a:bodyPr/>
          <a:lstStyle/>
          <a:p>
            <a:r>
              <a:rPr lang="en-US" sz="2800" dirty="0"/>
              <a:t>Submit tasks to a queue (on a </a:t>
            </a:r>
            <a:r>
              <a:rPr lang="en-US" sz="2800" b="1" i="1" u="sng" dirty="0"/>
              <a:t>access point</a:t>
            </a:r>
            <a:r>
              <a:rPr lang="en-US" sz="2800" dirty="0"/>
              <a:t>)</a:t>
            </a:r>
          </a:p>
          <a:p>
            <a:r>
              <a:rPr lang="en-US" sz="2800" dirty="0"/>
              <a:t>HTCondor schedules them to run on computers (</a:t>
            </a:r>
            <a:r>
              <a:rPr lang="en-US" sz="2800" b="1" i="1" u="sng" dirty="0"/>
              <a:t>execute points</a:t>
            </a:r>
            <a:r>
              <a:rPr lang="en-US" sz="2800" dirty="0"/>
              <a:t>)</a:t>
            </a:r>
          </a:p>
        </p:txBody>
      </p:sp>
      <p:pic>
        <p:nvPicPr>
          <p:cNvPr id="24" name="Picture 23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19" y="2495550"/>
            <a:ext cx="1965768" cy="46461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119504" y="2589464"/>
            <a:ext cx="2524144" cy="1977225"/>
            <a:chOff x="3086855" y="4123553"/>
            <a:chExt cx="2524144" cy="1977225"/>
          </a:xfrm>
        </p:grpSpPr>
        <p:pic>
          <p:nvPicPr>
            <p:cNvPr id="26" name="Picture 25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access point</a:t>
              </a:r>
            </a:p>
            <a:p>
              <a:pPr algn="ctr"/>
              <a:endParaRPr lang="en-US" dirty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76891" y="2571750"/>
            <a:ext cx="1344064" cy="876563"/>
            <a:chOff x="6708589" y="4275951"/>
            <a:chExt cx="1750032" cy="1141325"/>
          </a:xfrm>
        </p:grpSpPr>
        <p:pic>
          <p:nvPicPr>
            <p:cNvPr id="29" name="Picture 28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point</a:t>
              </a:r>
            </a:p>
          </p:txBody>
        </p:sp>
      </p:grpSp>
      <p:pic>
        <p:nvPicPr>
          <p:cNvPr id="31" name="Picture 30" descr="stack-of-papers-537x3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9" y="3073041"/>
            <a:ext cx="1478478" cy="96362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647536" y="3303409"/>
            <a:ext cx="1344064" cy="876563"/>
            <a:chOff x="6708589" y="4275951"/>
            <a:chExt cx="1750032" cy="1141325"/>
          </a:xfrm>
        </p:grpSpPr>
        <p:pic>
          <p:nvPicPr>
            <p:cNvPr id="33" name="Picture 32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164349" y="4091642"/>
            <a:ext cx="1344064" cy="876563"/>
            <a:chOff x="6708589" y="4275951"/>
            <a:chExt cx="1750032" cy="1141325"/>
          </a:xfrm>
        </p:grpSpPr>
        <p:pic>
          <p:nvPicPr>
            <p:cNvPr id="36" name="Picture 35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7" name="Rectangle 3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cxnSp>
        <p:nvCxnSpPr>
          <p:cNvPr id="38" name="Straight Arrow Connector 37"/>
          <p:cNvCxnSpPr>
            <a:stCxn id="31" idx="3"/>
            <a:endCxn id="27" idx="1"/>
          </p:cNvCxnSpPr>
          <p:nvPr/>
        </p:nvCxnSpPr>
        <p:spPr>
          <a:xfrm>
            <a:off x="1602837" y="3554854"/>
            <a:ext cx="516667" cy="23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4" idx="2"/>
            <a:endCxn id="29" idx="1"/>
          </p:cNvCxnSpPr>
          <p:nvPr/>
        </p:nvCxnSpPr>
        <p:spPr>
          <a:xfrm>
            <a:off x="5967003" y="2960166"/>
            <a:ext cx="1309888" cy="498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2"/>
            <a:endCxn id="33" idx="1"/>
          </p:cNvCxnSpPr>
          <p:nvPr/>
        </p:nvCxnSpPr>
        <p:spPr>
          <a:xfrm>
            <a:off x="5967003" y="2960166"/>
            <a:ext cx="1680533" cy="7815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4" idx="2"/>
            <a:endCxn id="36" idx="1"/>
          </p:cNvCxnSpPr>
          <p:nvPr/>
        </p:nvCxnSpPr>
        <p:spPr>
          <a:xfrm>
            <a:off x="5967003" y="2960166"/>
            <a:ext cx="1197346" cy="15697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4" idx="2"/>
            <a:endCxn id="27" idx="3"/>
          </p:cNvCxnSpPr>
          <p:nvPr/>
        </p:nvCxnSpPr>
        <p:spPr>
          <a:xfrm flipH="1">
            <a:off x="4643648" y="2960166"/>
            <a:ext cx="1323355" cy="61791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32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i="1" dirty="0"/>
              <a:t>Job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533399" y="1000126"/>
            <a:ext cx="8191501" cy="3514725"/>
          </a:xfrm>
        </p:spPr>
        <p:txBody>
          <a:bodyPr/>
          <a:lstStyle/>
          <a:p>
            <a:r>
              <a:rPr lang="en-US" sz="2400" b="1" i="1" dirty="0"/>
              <a:t>Job</a:t>
            </a:r>
            <a:r>
              <a:rPr lang="en-US" sz="2400" b="1" dirty="0"/>
              <a:t>: </a:t>
            </a:r>
            <a:r>
              <a:rPr lang="en-US" sz="2400" dirty="0"/>
              <a:t>An independently-scheduled unit of computing work</a:t>
            </a:r>
            <a:endParaRPr lang="en-US" sz="2000" dirty="0"/>
          </a:p>
          <a:p>
            <a:r>
              <a:rPr lang="en-US" sz="2400" dirty="0"/>
              <a:t>Three main pieces:</a:t>
            </a:r>
          </a:p>
          <a:p>
            <a:pPr marL="457093" lvl="1" indent="0">
              <a:buNone/>
            </a:pPr>
            <a:r>
              <a:rPr lang="en-US" sz="2000" b="1" dirty="0"/>
              <a:t>Executable: </a:t>
            </a:r>
            <a:r>
              <a:rPr lang="en-US" sz="2000" dirty="0"/>
              <a:t>the script or program to run</a:t>
            </a:r>
          </a:p>
          <a:p>
            <a:pPr marL="457093" lvl="1" indent="0">
              <a:buNone/>
            </a:pPr>
            <a:r>
              <a:rPr lang="en-US" sz="2000" b="1" dirty="0"/>
              <a:t>Input: </a:t>
            </a:r>
            <a:r>
              <a:rPr lang="en-US" sz="2000" dirty="0"/>
              <a:t>any options (arguments) and/or file-based information</a:t>
            </a:r>
          </a:p>
          <a:p>
            <a:pPr marL="457093" lvl="1" indent="0">
              <a:buNone/>
            </a:pPr>
            <a:r>
              <a:rPr lang="en-US" sz="2000" b="1" dirty="0"/>
              <a:t>Output: </a:t>
            </a:r>
            <a:r>
              <a:rPr lang="en-US" sz="2000" dirty="0"/>
              <a:t>files printed by the executable</a:t>
            </a:r>
          </a:p>
          <a:p>
            <a:r>
              <a:rPr lang="en-US" sz="2400" dirty="0"/>
              <a:t>In order to run </a:t>
            </a:r>
            <a:r>
              <a:rPr lang="en-US" sz="2400" i="1" dirty="0"/>
              <a:t>many </a:t>
            </a:r>
            <a:r>
              <a:rPr lang="en-US" sz="2400" dirty="0"/>
              <a:t>jobs, executable must run on the command-line without any graphical input from the user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7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umpkin-Pie-Whole-Sl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81" y="895350"/>
            <a:ext cx="2396119" cy="10925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i="1" dirty="0"/>
              <a:t>Machine, Slot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774700" y="1000126"/>
            <a:ext cx="7772400" cy="3800474"/>
          </a:xfrm>
        </p:spPr>
        <p:txBody>
          <a:bodyPr/>
          <a:lstStyle/>
          <a:p>
            <a:r>
              <a:rPr lang="en-US" sz="2400" b="1" i="1" dirty="0"/>
              <a:t>Machine</a:t>
            </a:r>
            <a:endParaRPr lang="en-US" sz="2000" b="1" dirty="0"/>
          </a:p>
          <a:p>
            <a:pPr lvl="1"/>
            <a:r>
              <a:rPr lang="en-US" sz="1800" dirty="0"/>
              <a:t>A whole computer (desktop or server)</a:t>
            </a:r>
          </a:p>
          <a:p>
            <a:pPr lvl="1"/>
            <a:r>
              <a:rPr lang="en-US" sz="1800" dirty="0"/>
              <a:t>Has multiple processors (</a:t>
            </a:r>
            <a:r>
              <a:rPr lang="en-US" sz="1800" b="1" i="1" dirty="0"/>
              <a:t>CPU cores</a:t>
            </a:r>
            <a:r>
              <a:rPr lang="en-US" sz="1800" dirty="0"/>
              <a:t>), some amount of </a:t>
            </a:r>
            <a:r>
              <a:rPr lang="en-US" sz="1800" b="1" dirty="0"/>
              <a:t>memory</a:t>
            </a:r>
            <a:r>
              <a:rPr lang="en-US" sz="1800" dirty="0"/>
              <a:t>, and some amount of file space (</a:t>
            </a:r>
            <a:r>
              <a:rPr lang="en-US" sz="1800" b="1" dirty="0"/>
              <a:t>disk</a:t>
            </a:r>
            <a:r>
              <a:rPr lang="en-US" sz="1800" dirty="0"/>
              <a:t>)</a:t>
            </a:r>
          </a:p>
          <a:p>
            <a:r>
              <a:rPr lang="en-US" sz="2200" b="1" i="1" dirty="0"/>
              <a:t>Slot</a:t>
            </a:r>
            <a:endParaRPr lang="en-US" sz="2200" b="1" dirty="0"/>
          </a:p>
          <a:p>
            <a:pPr lvl="1"/>
            <a:r>
              <a:rPr lang="en-US" sz="1800" b="1" dirty="0"/>
              <a:t>an assignable unit of a machine (i.e. 1 job per slot)</a:t>
            </a:r>
          </a:p>
          <a:p>
            <a:pPr lvl="1"/>
            <a:r>
              <a:rPr lang="en-US" sz="1800" dirty="0"/>
              <a:t>may correspond to one core with some memory and disk</a:t>
            </a:r>
          </a:p>
          <a:p>
            <a:pPr lvl="1"/>
            <a:r>
              <a:rPr lang="en-US" sz="1800" dirty="0"/>
              <a:t>a typical machine will have multiple slots</a:t>
            </a:r>
          </a:p>
          <a:p>
            <a:pPr lvl="1"/>
            <a:endParaRPr lang="en-US" sz="1800" dirty="0"/>
          </a:p>
          <a:p>
            <a:r>
              <a:rPr lang="en-US" sz="2000" dirty="0"/>
              <a:t>HTCondor can break up and create new slots, dynamically, as resources become available from completed jobs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84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00151"/>
            <a:ext cx="7467600" cy="9715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On a regular basis, the central manager reviews</a:t>
            </a:r>
            <a:br>
              <a:rPr lang="en-US" dirty="0"/>
            </a:br>
            <a:r>
              <a:rPr lang="en-US" b="1" i="1" dirty="0"/>
              <a:t>Job</a:t>
            </a:r>
            <a:r>
              <a:rPr lang="en-US" dirty="0"/>
              <a:t> and </a:t>
            </a:r>
            <a:r>
              <a:rPr lang="en-US" b="1" i="1" dirty="0"/>
              <a:t>Machine</a:t>
            </a:r>
            <a:r>
              <a:rPr lang="en-US" dirty="0"/>
              <a:t> attributes and matches jobs to </a:t>
            </a:r>
            <a:r>
              <a:rPr lang="en-US" b="1" i="1" dirty="0"/>
              <a:t>Slots</a:t>
            </a:r>
            <a:r>
              <a:rPr lang="en-US" dirty="0"/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485900" y="3094274"/>
            <a:ext cx="1893108" cy="1482919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cs typeface="Arial"/>
              </a:endParaRPr>
            </a:p>
            <a:p>
              <a:pPr algn="ctr"/>
              <a:r>
                <a:rPr lang="en-US" sz="1600" dirty="0">
                  <a:cs typeface="Arial"/>
                </a:rPr>
                <a:t>access point</a:t>
              </a:r>
            </a:p>
            <a:p>
              <a:pPr algn="ctr"/>
              <a:endParaRPr lang="en-US" sz="1600" dirty="0">
                <a:latin typeface="Arial"/>
                <a:cs typeface="Arial"/>
              </a:endParaRP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74442" y="2912241"/>
            <a:ext cx="1312524" cy="855994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52426" y="3460985"/>
            <a:ext cx="1312524" cy="855994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90035" y="4052160"/>
            <a:ext cx="1312524" cy="855994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cxnSp>
        <p:nvCxnSpPr>
          <p:cNvPr id="38" name="Straight Arrow Connector 37"/>
          <p:cNvCxnSpPr>
            <a:stCxn id="4" idx="3"/>
            <a:endCxn id="22" idx="1"/>
          </p:cNvCxnSpPr>
          <p:nvPr/>
        </p:nvCxnSpPr>
        <p:spPr>
          <a:xfrm>
            <a:off x="5482766" y="3094274"/>
            <a:ext cx="691676" cy="2459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4" idx="3"/>
            <a:endCxn id="28" idx="1"/>
          </p:cNvCxnSpPr>
          <p:nvPr/>
        </p:nvCxnSpPr>
        <p:spPr>
          <a:xfrm>
            <a:off x="5482766" y="3094274"/>
            <a:ext cx="969660" cy="7947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" idx="3"/>
            <a:endCxn id="31" idx="1"/>
          </p:cNvCxnSpPr>
          <p:nvPr/>
        </p:nvCxnSpPr>
        <p:spPr>
          <a:xfrm>
            <a:off x="5482766" y="3094274"/>
            <a:ext cx="607270" cy="138588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1"/>
            <a:endCxn id="13" idx="3"/>
          </p:cNvCxnSpPr>
          <p:nvPr/>
        </p:nvCxnSpPr>
        <p:spPr>
          <a:xfrm flipH="1">
            <a:off x="3379009" y="3094274"/>
            <a:ext cx="833366" cy="7414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5" y="2603982"/>
            <a:ext cx="1270391" cy="980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3964578" y="3491125"/>
            <a:ext cx="1722122" cy="421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central manager</a:t>
            </a:r>
          </a:p>
        </p:txBody>
      </p:sp>
      <p:pic>
        <p:nvPicPr>
          <p:cNvPr id="23" name="Picture 22" descr="HTCondor_red_blk_not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4" y="2125454"/>
            <a:ext cx="1474326" cy="348462"/>
          </a:xfrm>
          <a:prstGeom prst="rect">
            <a:avLst/>
          </a:prstGeom>
        </p:spPr>
      </p:pic>
      <p:sp>
        <p:nvSpPr>
          <p:cNvPr id="34" name="Rectangle 14">
            <a:extLst>
              <a:ext uri="{FF2B5EF4-FFF2-40B4-BE49-F238E27FC236}">
                <a16:creationId xmlns:a16="http://schemas.microsoft.com/office/drawing/2014/main" id="{6D0FD87A-6494-0C4D-95A7-D5A73C694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5" y="2603982"/>
            <a:ext cx="1270391" cy="980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Then the access and execute points communicate directly.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485900" y="3070032"/>
            <a:ext cx="1893108" cy="1482919"/>
            <a:chOff x="3086855" y="4091230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091230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access point</a:t>
              </a:r>
            </a:p>
            <a:p>
              <a:pPr algn="ctr"/>
              <a:endParaRPr lang="en-US" sz="1050" dirty="0">
                <a:latin typeface="Arial"/>
                <a:cs typeface="Arial"/>
              </a:endParaRPr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74442" y="2912241"/>
            <a:ext cx="1312524" cy="855994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point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52426" y="3460985"/>
            <a:ext cx="1312524" cy="855994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90035" y="4052160"/>
            <a:ext cx="1312524" cy="855994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cxnSp>
        <p:nvCxnSpPr>
          <p:cNvPr id="38" name="Straight Arrow Connector 37"/>
          <p:cNvCxnSpPr>
            <a:stCxn id="13" idx="3"/>
            <a:endCxn id="22" idx="1"/>
          </p:cNvCxnSpPr>
          <p:nvPr/>
        </p:nvCxnSpPr>
        <p:spPr>
          <a:xfrm flipV="1">
            <a:off x="3379008" y="3340238"/>
            <a:ext cx="2795434" cy="47125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3"/>
            <a:endCxn id="28" idx="1"/>
          </p:cNvCxnSpPr>
          <p:nvPr/>
        </p:nvCxnSpPr>
        <p:spPr>
          <a:xfrm>
            <a:off x="3379008" y="3811492"/>
            <a:ext cx="3073418" cy="774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3" idx="3"/>
            <a:endCxn id="31" idx="1"/>
          </p:cNvCxnSpPr>
          <p:nvPr/>
        </p:nvCxnSpPr>
        <p:spPr>
          <a:xfrm>
            <a:off x="3379008" y="3811492"/>
            <a:ext cx="2711027" cy="6686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964578" y="3491125"/>
            <a:ext cx="1722122" cy="421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central manager</a:t>
            </a:r>
          </a:p>
        </p:txBody>
      </p:sp>
      <p:pic>
        <p:nvPicPr>
          <p:cNvPr id="34" name="Picture 33" descr="HTCondor_red_blk_not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4" y="2125454"/>
            <a:ext cx="1474326" cy="348462"/>
          </a:xfrm>
          <a:prstGeom prst="rect">
            <a:avLst/>
          </a:prstGeom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B051D670-DBE4-5A42-B537-87B34D63C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11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HTCondor_red_blk_notag.jpg">
            <a:extLst>
              <a:ext uri="{FF2B5EF4-FFF2-40B4-BE49-F238E27FC236}">
                <a16:creationId xmlns:a16="http://schemas.microsoft.com/office/drawing/2014/main" id="{ACBD57E4-6981-F74B-A742-0397A8801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00101"/>
            <a:ext cx="942389" cy="222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Computer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740985" y="3010637"/>
            <a:ext cx="1307623" cy="1073282"/>
            <a:chOff x="3086855" y="4215767"/>
            <a:chExt cx="2524144" cy="1977224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215767"/>
              <a:ext cx="2524144" cy="197722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100" b="1" dirty="0">
                  <a:latin typeface="Arial"/>
                  <a:cs typeface="Arial"/>
                </a:rPr>
                <a:t>queue +</a:t>
              </a:r>
            </a:p>
            <a:p>
              <a:pPr algn="ctr"/>
              <a:r>
                <a:rPr lang="en-US" sz="1100" b="1" dirty="0">
                  <a:latin typeface="Arial"/>
                  <a:cs typeface="Arial"/>
                </a:rPr>
                <a:t>central manager</a:t>
              </a:r>
            </a:p>
            <a:p>
              <a:pPr algn="ctr"/>
              <a:endParaRPr lang="en-US" sz="1100" b="1" dirty="0"/>
            </a:p>
            <a:p>
              <a:pPr algn="ctr"/>
              <a:endParaRPr lang="en-US" sz="1050" b="1" dirty="0"/>
            </a:p>
            <a:p>
              <a:pPr algn="ctr"/>
              <a:endParaRPr lang="en-US" sz="1050" b="1" dirty="0"/>
            </a:p>
            <a:p>
              <a:pPr algn="ctr"/>
              <a:endParaRPr lang="en-US" sz="105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65417" y="2021186"/>
            <a:ext cx="1312524" cy="855994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/>
                  <a:cs typeface="Arial"/>
                </a:rPr>
                <a:t>slot</a:t>
              </a:r>
              <a:endParaRPr lang="en-US" sz="1050" b="1" dirty="0">
                <a:latin typeface="Arial"/>
                <a:cs typeface="Arial"/>
              </a:endParaRPr>
            </a:p>
          </p:txBody>
        </p:sp>
      </p:grpSp>
      <p:pic>
        <p:nvPicPr>
          <p:cNvPr id="23" name="Picture 22" descr="stack-of-papers-537x35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77" y="4153286"/>
            <a:ext cx="1108859" cy="7227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165417" y="3011156"/>
            <a:ext cx="1312524" cy="855994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/>
                  <a:cs typeface="Arial"/>
                </a:rPr>
                <a:t>slot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736083" y="2028325"/>
            <a:ext cx="1312524" cy="855994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/>
                  <a:cs typeface="Arial"/>
                </a:rPr>
                <a:t>slot</a:t>
              </a:r>
            </a:p>
          </p:txBody>
        </p:sp>
      </p:grpSp>
      <p:cxnSp>
        <p:nvCxnSpPr>
          <p:cNvPr id="34" name="Straight Arrow Connector 33"/>
          <p:cNvCxnSpPr>
            <a:stCxn id="23" idx="3"/>
            <a:endCxn id="13" idx="1"/>
          </p:cNvCxnSpPr>
          <p:nvPr/>
        </p:nvCxnSpPr>
        <p:spPr>
          <a:xfrm flipV="1">
            <a:off x="3968536" y="3547278"/>
            <a:ext cx="772449" cy="967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Desktop_computer_clipart_-_Yellow_theme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89" y="1832419"/>
            <a:ext cx="2488428" cy="2488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18717" y="1890749"/>
            <a:ext cx="2977619" cy="22711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968536" y="1890749"/>
            <a:ext cx="650182" cy="56446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897431" y="3292676"/>
            <a:ext cx="721286" cy="8691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14">
            <a:extLst>
              <a:ext uri="{FF2B5EF4-FFF2-40B4-BE49-F238E27FC236}">
                <a16:creationId xmlns:a16="http://schemas.microsoft.com/office/drawing/2014/main" id="{98BD1488-042A-6142-9331-2C847F459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94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Job Submission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Example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program called “</a:t>
            </a:r>
            <a:r>
              <a:rPr lang="en-US" sz="2400" dirty="0" err="1"/>
              <a:t>compare_states</a:t>
            </a:r>
            <a:r>
              <a:rPr lang="en-US" sz="2400" dirty="0"/>
              <a:t>” (executable), which compares two data files (input) and produces a single output file.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16643" y="2287767"/>
            <a:ext cx="7154426" cy="2284235"/>
            <a:chOff x="980719" y="3841928"/>
            <a:chExt cx="7154426" cy="2284235"/>
          </a:xfrm>
        </p:grpSpPr>
        <p:sp>
          <p:nvSpPr>
            <p:cNvPr id="6" name="Rectangle 5"/>
            <p:cNvSpPr/>
            <p:nvPr/>
          </p:nvSpPr>
          <p:spPr>
            <a:xfrm>
              <a:off x="980719" y="3841928"/>
              <a:ext cx="1019902" cy="9605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latin typeface="Courier"/>
                  <a:cs typeface="Courier"/>
                </a:rPr>
                <a:t>wi.dat</a:t>
              </a:r>
              <a:endParaRPr lang="en-US" sz="1800" dirty="0">
                <a:latin typeface="Courier"/>
                <a:cs typeface="Courier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24918" y="4142340"/>
              <a:ext cx="1390694" cy="1318151"/>
            </a:xfrm>
            <a:prstGeom prst="rect">
              <a:avLst/>
            </a:prstGeom>
            <a:solidFill>
              <a:schemeClr val="bg2"/>
            </a:solidFill>
            <a:ln w="762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ourier"/>
                  <a:cs typeface="Courier"/>
                </a:rPr>
                <a:t>compare_</a:t>
              </a:r>
            </a:p>
            <a:p>
              <a:pPr algn="ctr"/>
              <a:r>
                <a:rPr lang="en-US" sz="1600" dirty="0">
                  <a:latin typeface="Courier"/>
                  <a:cs typeface="Courier"/>
                </a:rPr>
                <a:t>states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980719" y="5075851"/>
              <a:ext cx="1027604" cy="105031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latin typeface="Courier"/>
                  <a:cs typeface="Courier"/>
                </a:rPr>
                <a:t>us.dat</a:t>
              </a:r>
              <a:endParaRPr lang="en-US" sz="1800" dirty="0">
                <a:latin typeface="Courier"/>
                <a:cs typeface="Courie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47021" y="4322198"/>
              <a:ext cx="1688124" cy="93432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latin typeface="Courier"/>
                  <a:cs typeface="Courier"/>
                </a:rPr>
                <a:t>wi.dat.out</a:t>
              </a:r>
              <a:endParaRPr lang="en-US" sz="1800" dirty="0">
                <a:latin typeface="Courier"/>
                <a:cs typeface="Courier"/>
              </a:endParaRPr>
            </a:p>
          </p:txBody>
        </p:sp>
        <p:cxnSp>
          <p:nvCxnSpPr>
            <p:cNvPr id="10" name="Straight Arrow Connector 9"/>
            <p:cNvCxnSpPr>
              <a:stCxn id="9" idx="3"/>
              <a:endCxn id="8" idx="1"/>
            </p:cNvCxnSpPr>
            <p:nvPr/>
          </p:nvCxnSpPr>
          <p:spPr>
            <a:xfrm flipV="1">
              <a:off x="2008323" y="4801416"/>
              <a:ext cx="1716595" cy="79959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8" idx="3"/>
              <a:endCxn id="10" idx="1"/>
            </p:cNvCxnSpPr>
            <p:nvPr/>
          </p:nvCxnSpPr>
          <p:spPr>
            <a:xfrm flipV="1">
              <a:off x="5115612" y="4789363"/>
              <a:ext cx="1331409" cy="12053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3"/>
              <a:endCxn id="8" idx="1"/>
            </p:cNvCxnSpPr>
            <p:nvPr/>
          </p:nvCxnSpPr>
          <p:spPr>
            <a:xfrm>
              <a:off x="2000621" y="4322198"/>
              <a:ext cx="1724297" cy="4792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676843" y="4290110"/>
            <a:ext cx="6045881" cy="40011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2000" b="1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6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6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6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Courier"/>
                <a:cs typeface="Courier"/>
              </a:rPr>
              <a:t>wi.dat.out</a:t>
            </a:r>
            <a:endParaRPr lang="en-US" sz="1600" b="1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043711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57189" y="1058690"/>
            <a:ext cx="42910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HTC: An Analogy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23950"/>
            <a:ext cx="5080000" cy="3390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14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Rectangle 17"/>
          <p:cNvSpPr/>
          <p:nvPr/>
        </p:nvSpPr>
        <p:spPr bwMode="auto">
          <a:xfrm>
            <a:off x="381000" y="1352550"/>
            <a:ext cx="4191000" cy="4572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57189" y="1058690"/>
            <a:ext cx="42910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b="1" dirty="0">
                <a:latin typeface="Courier"/>
                <a:cs typeface="Courier"/>
              </a:rPr>
              <a:t>executable = </a:t>
            </a:r>
            <a:r>
              <a:rPr lang="en-US" b="1" dirty="0" err="1">
                <a:latin typeface="Courier"/>
                <a:cs typeface="Courier"/>
              </a:rPr>
              <a:t>compare_states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arguments = </a:t>
            </a:r>
            <a:r>
              <a:rPr lang="en-US" b="1" dirty="0" err="1">
                <a:latin typeface="Courier"/>
                <a:cs typeface="Courier"/>
              </a:rPr>
              <a:t>wi.dat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b="1" dirty="0" err="1">
                <a:latin typeface="Courier"/>
                <a:cs typeface="Courier"/>
              </a:rPr>
              <a:t>us.dat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b="1" dirty="0" err="1">
                <a:latin typeface="Courier"/>
                <a:cs typeface="Courier"/>
              </a:rPr>
              <a:t>wi.dat.out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4737100" y="1047750"/>
            <a:ext cx="3810000" cy="3009901"/>
          </a:xfrm>
        </p:spPr>
        <p:txBody>
          <a:bodyPr/>
          <a:lstStyle/>
          <a:p>
            <a:r>
              <a:rPr lang="en-US" sz="2400" dirty="0"/>
              <a:t>List your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executable </a:t>
            </a:r>
            <a:r>
              <a:rPr lang="en-US" sz="2400" dirty="0"/>
              <a:t>and any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arguments</a:t>
            </a:r>
            <a:r>
              <a:rPr lang="en-US" sz="2400" dirty="0"/>
              <a:t> it takes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Arguments are any options passed to the executable from the command line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14800" y="4629150"/>
            <a:ext cx="4572000" cy="307777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wi.dat.out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25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Rectangle 17"/>
          <p:cNvSpPr/>
          <p:nvPr/>
        </p:nvSpPr>
        <p:spPr bwMode="auto">
          <a:xfrm>
            <a:off x="381000" y="1885950"/>
            <a:ext cx="4191000" cy="4572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57189" y="1058690"/>
            <a:ext cx="42148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err="1">
                <a:latin typeface="Courier"/>
                <a:cs typeface="Courier"/>
              </a:rPr>
              <a:t>transfer_input_files</a:t>
            </a:r>
            <a:r>
              <a:rPr lang="en-US" b="1" dirty="0">
                <a:latin typeface="Courier"/>
                <a:cs typeface="Courier"/>
              </a:rPr>
              <a:t> = </a:t>
            </a:r>
            <a:r>
              <a:rPr lang="en-US" b="1" dirty="0" err="1">
                <a:latin typeface="Courier"/>
                <a:cs typeface="Courier"/>
              </a:rPr>
              <a:t>us.dat</a:t>
            </a:r>
            <a:r>
              <a:rPr lang="en-US" b="1" dirty="0">
                <a:latin typeface="Courier"/>
                <a:cs typeface="Courier"/>
              </a:rPr>
              <a:t>, </a:t>
            </a:r>
            <a:r>
              <a:rPr lang="en-US" b="1" dirty="0" err="1">
                <a:latin typeface="Courier"/>
                <a:cs typeface="Courier"/>
              </a:rPr>
              <a:t>wi.dat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comma-separated list of </a:t>
            </a:r>
            <a:r>
              <a:rPr lang="en-US" sz="2400" b="1" dirty="0"/>
              <a:t>input files to transfer </a:t>
            </a:r>
            <a:r>
              <a:rPr lang="en-US" sz="2400" dirty="0"/>
              <a:t>to the slot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24600" y="2495550"/>
            <a:ext cx="1019902" cy="7204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24600" y="3420992"/>
            <a:ext cx="1027604" cy="7877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 bwMode="auto">
          <a:xfrm>
            <a:off x="381000" y="1885950"/>
            <a:ext cx="4191000" cy="4572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42" name="Content Placeholder 4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HTCondor will transfer back all new and changed files (output) from the job, automatically.</a:t>
            </a:r>
          </a:p>
        </p:txBody>
      </p:sp>
      <p:sp>
        <p:nvSpPr>
          <p:cNvPr id="39" name="object 2"/>
          <p:cNvSpPr txBox="1"/>
          <p:nvPr/>
        </p:nvSpPr>
        <p:spPr>
          <a:xfrm>
            <a:off x="357189" y="1058690"/>
            <a:ext cx="42148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19800" y="3181350"/>
            <a:ext cx="1688124" cy="7007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urier"/>
                <a:cs typeface="Courier"/>
              </a:rPr>
              <a:t>wi.dat.out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39" name="Content Placeholder 3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Content Placeholder 3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1" dirty="0">
                <a:latin typeface="Courier"/>
                <a:cs typeface="Courier"/>
              </a:rPr>
              <a:t>log</a:t>
            </a:r>
            <a:r>
              <a:rPr lang="en-US" sz="2400" dirty="0"/>
              <a:t>: </a:t>
            </a:r>
            <a:r>
              <a:rPr lang="en-US" sz="2000" dirty="0"/>
              <a:t>file created by HTCondor to track job progress</a:t>
            </a:r>
          </a:p>
          <a:p>
            <a:pPr lvl="1"/>
            <a:r>
              <a:rPr lang="en-US" sz="2000" i="1" dirty="0"/>
              <a:t>Explored in exercises!</a:t>
            </a:r>
          </a:p>
          <a:p>
            <a:r>
              <a:rPr lang="en-US" sz="2400" b="1" dirty="0">
                <a:latin typeface="Courier"/>
                <a:cs typeface="Courier"/>
              </a:rPr>
              <a:t>output</a:t>
            </a:r>
            <a:r>
              <a:rPr lang="en-US" sz="2400" dirty="0">
                <a:latin typeface="Courier"/>
                <a:cs typeface="Courier"/>
              </a:rPr>
              <a:t>/</a:t>
            </a:r>
            <a:r>
              <a:rPr lang="en-US" sz="2400" b="1" dirty="0">
                <a:latin typeface="Courier"/>
                <a:cs typeface="Courier"/>
              </a:rPr>
              <a:t>error</a:t>
            </a:r>
            <a:r>
              <a:rPr lang="en-US" sz="2400" dirty="0"/>
              <a:t>: </a:t>
            </a:r>
            <a:r>
              <a:rPr lang="en-US" sz="2000" dirty="0"/>
              <a:t>captures </a:t>
            </a:r>
            <a:r>
              <a:rPr lang="en-US" sz="2000" dirty="0" err="1"/>
              <a:t>stdout</a:t>
            </a:r>
            <a:r>
              <a:rPr lang="en-US" sz="2000" dirty="0"/>
              <a:t> and </a:t>
            </a:r>
            <a:r>
              <a:rPr lang="en-US" sz="2000" dirty="0" err="1"/>
              <a:t>stderr</a:t>
            </a:r>
            <a:r>
              <a:rPr lang="en-US" sz="2000" dirty="0"/>
              <a:t> from your program (what would otherwise be printed to the terminal)</a:t>
            </a:r>
          </a:p>
        </p:txBody>
      </p:sp>
      <p:sp>
        <p:nvSpPr>
          <p:cNvPr id="36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Rectangle 37"/>
          <p:cNvSpPr/>
          <p:nvPr/>
        </p:nvSpPr>
        <p:spPr bwMode="auto">
          <a:xfrm>
            <a:off x="381000" y="2419350"/>
            <a:ext cx="4191000" cy="7620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bject 2"/>
          <p:cNvSpPr txBox="1"/>
          <p:nvPr/>
        </p:nvSpPr>
        <p:spPr>
          <a:xfrm>
            <a:off x="357189" y="1058690"/>
            <a:ext cx="42148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log = </a:t>
            </a:r>
            <a:r>
              <a:rPr lang="en-US" b="1" dirty="0" err="1">
                <a:latin typeface="Courier"/>
                <a:cs typeface="Courier"/>
              </a:rPr>
              <a:t>job.log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output = </a:t>
            </a:r>
            <a:r>
              <a:rPr lang="en-US" b="1" dirty="0" err="1">
                <a:latin typeface="Courier"/>
                <a:cs typeface="Courier"/>
              </a:rPr>
              <a:t>job.out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error = </a:t>
            </a:r>
            <a:r>
              <a:rPr lang="en-US" b="1" dirty="0" err="1">
                <a:latin typeface="Courier"/>
                <a:cs typeface="Courier"/>
              </a:rPr>
              <a:t>job.err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request</a:t>
            </a:r>
            <a:r>
              <a:rPr lang="en-US" sz="2400" dirty="0"/>
              <a:t> the resources your job needs.</a:t>
            </a:r>
          </a:p>
          <a:p>
            <a:pPr lvl="1"/>
            <a:r>
              <a:rPr lang="en-US" sz="2000" i="1" dirty="0"/>
              <a:t>More on this later!</a:t>
            </a:r>
          </a:p>
          <a:p>
            <a:r>
              <a:rPr lang="en-US" sz="2400" b="1" dirty="0">
                <a:latin typeface="Courier"/>
                <a:cs typeface="Courier"/>
              </a:rPr>
              <a:t>queue</a:t>
            </a:r>
            <a:r>
              <a:rPr lang="en-US" sz="2400" dirty="0"/>
              <a:t>: </a:t>
            </a:r>
            <a:r>
              <a:rPr lang="en-US" sz="2400" i="1" dirty="0"/>
              <a:t>final</a:t>
            </a:r>
            <a:r>
              <a:rPr lang="en-US" sz="2400" dirty="0"/>
              <a:t> keyword indicating “create 1 job” according to the above</a:t>
            </a:r>
          </a:p>
        </p:txBody>
      </p:sp>
      <p:sp>
        <p:nvSpPr>
          <p:cNvPr id="28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Rectangle 29"/>
          <p:cNvSpPr/>
          <p:nvPr/>
        </p:nvSpPr>
        <p:spPr bwMode="auto">
          <a:xfrm>
            <a:off x="381000" y="3257550"/>
            <a:ext cx="4191000" cy="12192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bject 2"/>
          <p:cNvSpPr txBox="1"/>
          <p:nvPr/>
        </p:nvSpPr>
        <p:spPr>
          <a:xfrm>
            <a:off x="357189" y="1058690"/>
            <a:ext cx="42148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err="1">
                <a:latin typeface="Courier"/>
                <a:cs typeface="Courier"/>
              </a:rPr>
              <a:t>request_cpus</a:t>
            </a:r>
            <a:r>
              <a:rPr lang="en-US" b="1" dirty="0">
                <a:latin typeface="Courier"/>
                <a:cs typeface="Courier"/>
              </a:rPr>
              <a:t> = 1</a:t>
            </a:r>
          </a:p>
          <a:p>
            <a:r>
              <a:rPr lang="en-US" b="1" dirty="0" err="1">
                <a:latin typeface="Courier"/>
                <a:cs typeface="Courier"/>
              </a:rPr>
              <a:t>request_disk</a:t>
            </a:r>
            <a:r>
              <a:rPr lang="en-US" b="1" dirty="0">
                <a:latin typeface="Courier"/>
                <a:cs typeface="Courier"/>
              </a:rPr>
              <a:t> = 20MB</a:t>
            </a:r>
          </a:p>
          <a:p>
            <a:r>
              <a:rPr lang="en-US" b="1" dirty="0" err="1">
                <a:latin typeface="Courier"/>
                <a:cs typeface="Courier"/>
              </a:rPr>
              <a:t>request_memory</a:t>
            </a:r>
            <a:r>
              <a:rPr lang="en-US" b="1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and monitoring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17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and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8305800" cy="1943100"/>
          </a:xfrm>
        </p:spPr>
        <p:txBody>
          <a:bodyPr>
            <a:normAutofit/>
          </a:bodyPr>
          <a:lstStyle/>
          <a:p>
            <a:r>
              <a:rPr lang="en-US" sz="2400" dirty="0"/>
              <a:t>To submit a job/jobs:  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condor_submit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i="1" dirty="0" err="1">
                <a:solidFill>
                  <a:srgbClr val="CB3A46"/>
                </a:solidFill>
                <a:latin typeface="Courier"/>
                <a:cs typeface="Courier"/>
              </a:rPr>
              <a:t>submit_file</a:t>
            </a:r>
            <a:endParaRPr lang="en-US" sz="2000" b="1" i="1" dirty="0">
              <a:solidFill>
                <a:srgbClr val="CB3A46"/>
              </a:solidFill>
              <a:latin typeface="Courier"/>
              <a:cs typeface="Courier"/>
            </a:endParaRPr>
          </a:p>
          <a:p>
            <a:r>
              <a:rPr lang="en-US" sz="2400" dirty="0"/>
              <a:t>To monitor submitted jobs:  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condor_q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038350"/>
            <a:ext cx="8382000" cy="76944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condor_submit</a:t>
            </a:r>
            <a:r>
              <a:rPr lang="en-US" sz="1600" b="1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job.submit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Submitting job(s).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1 job(s) submitted to cluster 128.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831472"/>
            <a:ext cx="8382000" cy="141577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condor_q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-- </a:t>
            </a:r>
            <a:r>
              <a:rPr lang="de-DE" dirty="0" err="1">
                <a:solidFill>
                  <a:schemeClr val="bg1"/>
                </a:solidFill>
                <a:latin typeface="Courier"/>
                <a:cs typeface="Courier"/>
              </a:rPr>
              <a:t>Schedd</a:t>
            </a:r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: </a:t>
            </a:r>
            <a:r>
              <a:rPr lang="de-DE" dirty="0" err="1">
                <a:solidFill>
                  <a:schemeClr val="bg1"/>
                </a:solidFill>
                <a:latin typeface="Courier"/>
                <a:cs typeface="Courier"/>
              </a:rPr>
              <a:t>learn.chtc.wisc.edu</a:t>
            </a:r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 : &lt;128.104.101.92&gt; @ 05/01/22 10:35:54</a:t>
            </a:r>
          </a:p>
          <a:p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OWNER  BATCH_NAME             SUBMITTED   DONE   RUN    IDLE  TOTAL JOB_IDS</a:t>
            </a:r>
          </a:p>
          <a:p>
            <a:r>
              <a:rPr lang="sk-SK" b="1" dirty="0" err="1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sk-SK" b="1" dirty="0">
                <a:solidFill>
                  <a:schemeClr val="bg1"/>
                </a:solidFill>
                <a:latin typeface="Courier"/>
                <a:cs typeface="Courier"/>
              </a:rPr>
              <a:t>  CMD: </a:t>
            </a:r>
            <a:r>
              <a:rPr lang="sk-SK" b="1" dirty="0" err="1">
                <a:solidFill>
                  <a:schemeClr val="bg1"/>
                </a:solidFill>
                <a:latin typeface="Courier"/>
                <a:cs typeface="Courier"/>
              </a:rPr>
              <a:t>compare_states</a:t>
            </a:r>
            <a:r>
              <a:rPr lang="sk-SK" b="1" dirty="0">
                <a:solidFill>
                  <a:schemeClr val="bg1"/>
                </a:solidFill>
                <a:latin typeface="Courier"/>
                <a:cs typeface="Courier"/>
              </a:rPr>
              <a:t>   5/9  11:05      _      _      1      1 128.0</a:t>
            </a:r>
          </a:p>
          <a:p>
            <a:endParaRPr lang="sk-SK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sk-SK" dirty="0">
                <a:solidFill>
                  <a:schemeClr val="bg1"/>
                </a:solidFill>
                <a:latin typeface="Courier"/>
                <a:cs typeface="Courier"/>
              </a:rPr>
              <a:t>1 jobs; 0 completed, 0 removed, 1 idle, 0 running, 0 held, 0 suspended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4919" y="4706972"/>
            <a:ext cx="2432030" cy="41549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condor_submit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condor_q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371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</a:t>
            </a:r>
            <a:r>
              <a:rPr lang="en-US" dirty="0" err="1">
                <a:latin typeface="Courier"/>
                <a:cs typeface="Courier"/>
              </a:rPr>
              <a:t>condor_q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74416"/>
            <a:ext cx="8229600" cy="169733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By default, </a:t>
            </a:r>
            <a:r>
              <a:rPr lang="en-US" sz="2400" b="1" dirty="0" err="1">
                <a:solidFill>
                  <a:schemeClr val="tx1"/>
                </a:solidFill>
                <a:latin typeface="Courier"/>
                <a:cs typeface="Courier"/>
              </a:rPr>
              <a:t>condor_q</a:t>
            </a:r>
            <a:r>
              <a:rPr lang="en-US" sz="2400" dirty="0">
                <a:solidFill>
                  <a:schemeClr val="tx1"/>
                </a:solidFill>
              </a:rPr>
              <a:t> shows </a:t>
            </a:r>
            <a:r>
              <a:rPr lang="en-US" sz="2400" u="sng" dirty="0">
                <a:solidFill>
                  <a:schemeClr val="tx1"/>
                </a:solidFill>
              </a:rPr>
              <a:t>your jobs only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u="sng" dirty="0">
                <a:solidFill>
                  <a:schemeClr val="tx1"/>
                </a:solidFill>
              </a:rPr>
              <a:t>batches</a:t>
            </a:r>
            <a:r>
              <a:rPr lang="en-US" sz="2400" dirty="0">
                <a:solidFill>
                  <a:schemeClr val="tx1"/>
                </a:solidFill>
              </a:rPr>
              <a:t> jobs that were submitted together: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tx1"/>
                </a:solidFill>
              </a:rPr>
              <a:t>Limit </a:t>
            </a:r>
            <a:r>
              <a:rPr lang="en-US" sz="2400" b="1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r>
              <a:rPr lang="en-US" sz="2400" dirty="0">
                <a:solidFill>
                  <a:schemeClr val="tx1"/>
                </a:solidFill>
              </a:rPr>
              <a:t> by username, </a:t>
            </a:r>
            <a:r>
              <a:rPr lang="en-US" sz="2400" i="1" dirty="0" err="1">
                <a:solidFill>
                  <a:srgbClr val="CB3A46"/>
                </a:solidFill>
                <a:latin typeface="Courier"/>
                <a:cs typeface="Courier"/>
              </a:rPr>
              <a:t>ClusterId</a:t>
            </a:r>
            <a:r>
              <a:rPr lang="en-US" sz="2400" dirty="0">
                <a:solidFill>
                  <a:srgbClr val="CB3A46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or full </a:t>
            </a:r>
            <a:r>
              <a:rPr lang="en-US" sz="2400" i="1" dirty="0" err="1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r>
              <a:rPr lang="en-US" sz="2400" dirty="0">
                <a:solidFill>
                  <a:srgbClr val="000000"/>
                </a:solidFill>
              </a:rPr>
              <a:t>, (denoted </a:t>
            </a:r>
            <a:r>
              <a:rPr lang="en-US" sz="2400" dirty="0">
                <a:solidFill>
                  <a:srgbClr val="CB3A46"/>
                </a:solidFill>
                <a:latin typeface="Courier"/>
                <a:cs typeface="Courier"/>
              </a:rPr>
              <a:t>[U/C/J]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 in following slides).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399" y="1837603"/>
            <a:ext cx="8191501" cy="141577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condor_q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-- </a:t>
            </a:r>
            <a:r>
              <a:rPr lang="de-DE" dirty="0" err="1">
                <a:solidFill>
                  <a:schemeClr val="bg1"/>
                </a:solidFill>
                <a:latin typeface="Courier"/>
                <a:cs typeface="Courier"/>
              </a:rPr>
              <a:t>Schedd</a:t>
            </a:r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: </a:t>
            </a:r>
            <a:r>
              <a:rPr lang="de-DE" dirty="0" err="1">
                <a:solidFill>
                  <a:schemeClr val="bg1"/>
                </a:solidFill>
                <a:latin typeface="Courier"/>
                <a:cs typeface="Courier"/>
              </a:rPr>
              <a:t>learn.chtc.wisc.edu</a:t>
            </a:r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 : &lt;128.104.101.92&gt; @ 05/01/22 10:35:54</a:t>
            </a:r>
          </a:p>
          <a:p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OWNER  BATCH_NAME             SUBMITTED   DONE   RUN    IDLE  TOTAL JOB_IDS</a:t>
            </a:r>
          </a:p>
          <a:p>
            <a:r>
              <a:rPr lang="sk-SK" b="1" dirty="0">
                <a:solidFill>
                  <a:schemeClr val="bg1"/>
                </a:solidFill>
                <a:latin typeface="Courier"/>
                <a:cs typeface="Courier"/>
              </a:rPr>
              <a:t>alice  CMD: compare_states   5/9  11:05      _      _      1      1 128.0</a:t>
            </a:r>
          </a:p>
          <a:p>
            <a:endParaRPr lang="sk-SK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sk-SK" dirty="0">
                <a:solidFill>
                  <a:schemeClr val="bg1"/>
                </a:solidFill>
                <a:latin typeface="Courier"/>
                <a:cs typeface="Courier"/>
              </a:rPr>
              <a:t>1 jobs; 0 completed, 0 removed, 1 idle, 0 running, 0 held, 0 suspended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600" y="3225232"/>
            <a:ext cx="373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ClusterID.ProcID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102999" y="2800350"/>
            <a:ext cx="0" cy="5302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63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</a:t>
            </a:r>
            <a:r>
              <a:rPr lang="en-US" dirty="0" err="1">
                <a:latin typeface="Courier"/>
                <a:cs typeface="Courier"/>
              </a:rPr>
              <a:t>condor_q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047750"/>
            <a:ext cx="8191501" cy="3660994"/>
          </a:xfrm>
        </p:spPr>
        <p:txBody>
          <a:bodyPr/>
          <a:lstStyle/>
          <a:p>
            <a:r>
              <a:rPr lang="en-US" sz="2400" dirty="0"/>
              <a:t>To see individual job details, use:</a:t>
            </a:r>
          </a:p>
          <a:p>
            <a:pPr marL="0" indent="0">
              <a:buNone/>
            </a:pPr>
            <a:r>
              <a:rPr lang="en-US" sz="2400" dirty="0">
                <a:latin typeface="Courier"/>
                <a:cs typeface="Courier"/>
              </a:rPr>
              <a:t>  </a:t>
            </a:r>
            <a:r>
              <a:rPr lang="en-US" sz="2400" b="1" dirty="0" err="1">
                <a:latin typeface="Courier"/>
                <a:cs typeface="Courier"/>
              </a:rPr>
              <a:t>condor_q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mr-IN" sz="2400" b="1" dirty="0">
                <a:solidFill>
                  <a:srgbClr val="CB3A46"/>
                </a:solidFill>
                <a:latin typeface="Courier"/>
                <a:cs typeface="Courier"/>
              </a:rPr>
              <a:t>–</a:t>
            </a:r>
            <a:r>
              <a:rPr lang="en-US" sz="2400" b="1" dirty="0" err="1">
                <a:solidFill>
                  <a:srgbClr val="CB3A46"/>
                </a:solidFill>
                <a:latin typeface="Courier"/>
                <a:cs typeface="Courier"/>
              </a:rPr>
              <a:t>nobatch</a:t>
            </a: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We will use the </a:t>
            </a:r>
            <a:r>
              <a:rPr lang="en-US" sz="2400" b="1" dirty="0">
                <a:latin typeface="Courier"/>
                <a:cs typeface="Courier"/>
              </a:rPr>
              <a:t>-</a:t>
            </a:r>
            <a:r>
              <a:rPr lang="en-US" sz="2400" b="1" dirty="0" err="1">
                <a:latin typeface="Courier"/>
                <a:cs typeface="Courier"/>
              </a:rPr>
              <a:t>nobatch</a:t>
            </a:r>
            <a:r>
              <a:rPr lang="en-US" sz="2400" b="1" dirty="0">
                <a:latin typeface="Courier"/>
                <a:cs typeface="Courier"/>
              </a:rPr>
              <a:t> </a:t>
            </a:r>
            <a:r>
              <a:rPr lang="en-US" sz="2400" dirty="0"/>
              <a:t>option in the following slides to see extra detail about what is happening with a job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399" y="2114312"/>
            <a:ext cx="8191501" cy="184665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condor_q</a:t>
            </a:r>
            <a:r>
              <a:rPr lang="en-US" sz="1600" b="1" dirty="0">
                <a:solidFill>
                  <a:srgbClr val="C00000"/>
                </a:solidFill>
                <a:latin typeface="Courier"/>
                <a:cs typeface="Courier"/>
              </a:rPr>
              <a:t> -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nobatch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: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learn.chtc.wisc.edu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: &lt;128.104.101.92&gt;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     5/9  11:09   0+00:00:00 I  0   0.0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128.1       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alice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      5/9  11:09   0+00:00:00 I  0   0.0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compare_states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chemeClr val="bg2"/>
                </a:solidFill>
                <a:latin typeface="Courier"/>
                <a:cs typeface="Courier"/>
              </a:rPr>
              <a:t>...</a:t>
            </a:r>
          </a:p>
          <a:p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1 idle, 0 running, 0 held, 0 suspended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580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Idle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14704" y="2780875"/>
            <a:ext cx="26476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job.log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job.err</a:t>
            </a:r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81000" y="1047750"/>
            <a:ext cx="8343901" cy="1231106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nobatch</a:t>
            </a:r>
            <a:endParaRPr lang="en-US" b="1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&lt;128.104.101.92&gt;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      5/9  11:09   0+00:00:00 I  0   0.0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1 idle, 0 running, 0 held, 0 suspended</a:t>
            </a:r>
          </a:p>
        </p:txBody>
      </p:sp>
      <p:sp>
        <p:nvSpPr>
          <p:cNvPr id="55" name="Oval 54"/>
          <p:cNvSpPr/>
          <p:nvPr/>
        </p:nvSpPr>
        <p:spPr>
          <a:xfrm>
            <a:off x="4724400" y="1596599"/>
            <a:ext cx="389708" cy="36555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Oval 55"/>
          <p:cNvSpPr/>
          <p:nvPr/>
        </p:nvSpPr>
        <p:spPr>
          <a:xfrm>
            <a:off x="3153734" y="1960091"/>
            <a:ext cx="1037266" cy="35558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5E0EF6-406B-004A-AA1A-EDED3F9B0C1E}"/>
              </a:ext>
            </a:extLst>
          </p:cNvPr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Access Point</a:t>
            </a:r>
          </a:p>
        </p:txBody>
      </p:sp>
    </p:spTree>
    <p:extLst>
      <p:ext uri="{BB962C8B-B14F-4D97-AF65-F5344CB8AC3E}">
        <p14:creationId xmlns:p14="http://schemas.microsoft.com/office/powerpoint/2010/main" val="279864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upersizedmeals.com/food/images/articles/20061009-Worlds_Largest_Birthday_Cak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52550"/>
            <a:ext cx="5093403" cy="2930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HTC: An Analogy</a:t>
            </a:r>
          </a:p>
        </p:txBody>
      </p:sp>
      <p:pic>
        <p:nvPicPr>
          <p:cNvPr id="11" name="Picture 10" descr="cake_wideweb__430x2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38350"/>
            <a:ext cx="2635028" cy="1752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3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Starts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0398" y="2917615"/>
            <a:ext cx="1814602" cy="97655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compare_states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wi.dat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us.dat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43253" y="3050233"/>
            <a:ext cx="1947947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047750"/>
            <a:ext cx="8343901" cy="1231106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nobatch</a:t>
            </a:r>
            <a:endParaRPr lang="en-US" b="1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&lt;128.104.101.92:9618&gt;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5/9  11:09   0+00:00:00 &lt;  0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0 idle, 1 running, 0 held, 0 suspended</a:t>
            </a:r>
          </a:p>
        </p:txBody>
      </p:sp>
      <p:sp>
        <p:nvSpPr>
          <p:cNvPr id="18" name="Oval 17"/>
          <p:cNvSpPr/>
          <p:nvPr/>
        </p:nvSpPr>
        <p:spPr>
          <a:xfrm>
            <a:off x="4724400" y="1504950"/>
            <a:ext cx="457200" cy="466153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3" name="Rectangle 22"/>
          <p:cNvSpPr/>
          <p:nvPr/>
        </p:nvSpPr>
        <p:spPr>
          <a:xfrm>
            <a:off x="5867649" y="2777084"/>
            <a:ext cx="2438151" cy="20235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execute_dir</a:t>
            </a:r>
            <a:r>
              <a:rPr lang="en-US" dirty="0">
                <a:latin typeface="Courier"/>
                <a:cs typeface="Courier"/>
              </a:rPr>
              <a:t>)/</a:t>
            </a:r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0A16BF-1709-564D-AA3E-A2D76F5E5580}"/>
              </a:ext>
            </a:extLst>
          </p:cNvPr>
          <p:cNvSpPr/>
          <p:nvPr/>
        </p:nvSpPr>
        <p:spPr>
          <a:xfrm>
            <a:off x="1314704" y="2780875"/>
            <a:ext cx="26476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job.log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job.err</a:t>
            </a:r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7A3DC3-B5FB-6048-AAB5-EA85932A931F}"/>
              </a:ext>
            </a:extLst>
          </p:cNvPr>
          <p:cNvSpPr/>
          <p:nvPr/>
        </p:nvSpPr>
        <p:spPr>
          <a:xfrm>
            <a:off x="5867400" y="2777082"/>
            <a:ext cx="2667000" cy="2023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(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execute_dir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91B5B6-9737-BD4B-8CCF-2B36CD166A53}"/>
              </a:ext>
            </a:extLst>
          </p:cNvPr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Access Point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3F0161-0F89-7841-A151-E4E4BD5B784F}"/>
              </a:ext>
            </a:extLst>
          </p:cNvPr>
          <p:cNvSpPr/>
          <p:nvPr/>
        </p:nvSpPr>
        <p:spPr>
          <a:xfrm>
            <a:off x="5781947" y="2402740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Execute Point</a:t>
            </a:r>
          </a:p>
        </p:txBody>
      </p:sp>
    </p:spTree>
    <p:extLst>
      <p:ext uri="{BB962C8B-B14F-4D97-AF65-F5344CB8AC3E}">
        <p14:creationId xmlns:p14="http://schemas.microsoft.com/office/powerpoint/2010/main" val="691010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Running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1047750"/>
            <a:ext cx="8343901" cy="1231106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nobatch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&lt;128.104.101.92&gt;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5/9  11:09   0+00:01:08 R  0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0 idle, 1 running, 0 held, 0 suspended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24400" y="1581150"/>
            <a:ext cx="389708" cy="36555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/>
          <p:cNvSpPr/>
          <p:nvPr/>
        </p:nvSpPr>
        <p:spPr>
          <a:xfrm>
            <a:off x="3991934" y="1960091"/>
            <a:ext cx="1189666" cy="35558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69E9D-0B62-874B-AAC8-A2E672BCB735}"/>
              </a:ext>
            </a:extLst>
          </p:cNvPr>
          <p:cNvSpPr/>
          <p:nvPr/>
        </p:nvSpPr>
        <p:spPr>
          <a:xfrm>
            <a:off x="1314704" y="2780875"/>
            <a:ext cx="26476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job.log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job.err</a:t>
            </a:r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48BD66-FCF7-BB4A-8CA6-F6B73D31A7DE}"/>
              </a:ext>
            </a:extLst>
          </p:cNvPr>
          <p:cNvSpPr/>
          <p:nvPr/>
        </p:nvSpPr>
        <p:spPr>
          <a:xfrm>
            <a:off x="5867400" y="2777082"/>
            <a:ext cx="2667000" cy="2023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execute_dir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stderr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stdout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wi.dat.out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subdir/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tmp.dat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B3534D-CBD9-EA49-B7E8-4DFB71DC57AF}"/>
              </a:ext>
            </a:extLst>
          </p:cNvPr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Access Point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BE2D49-BD49-6F40-87F4-C944E9641CD0}"/>
              </a:ext>
            </a:extLst>
          </p:cNvPr>
          <p:cNvSpPr/>
          <p:nvPr/>
        </p:nvSpPr>
        <p:spPr>
          <a:xfrm>
            <a:off x="5781947" y="2402740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Execute Point</a:t>
            </a:r>
          </a:p>
        </p:txBody>
      </p:sp>
    </p:spTree>
    <p:extLst>
      <p:ext uri="{BB962C8B-B14F-4D97-AF65-F5344CB8AC3E}">
        <p14:creationId xmlns:p14="http://schemas.microsoft.com/office/powerpoint/2010/main" val="226078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Completes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151310" y="3261217"/>
            <a:ext cx="1350498" cy="9042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stderr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stdout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wi.dat.out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843253" y="4135295"/>
            <a:ext cx="1947947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047750"/>
            <a:ext cx="8343901" cy="1231106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nobatch</a:t>
            </a:r>
            <a:endParaRPr lang="en-US" b="1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&lt;128.104.101.92&gt;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128        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5/9  11:09   0+00:02:02 &gt;  0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0 idle, 1 running, 0 held, 0 suspended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67400" y="2777082"/>
            <a:ext cx="2667000" cy="2023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execute_dir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stderr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stdout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wi.dat.out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b="1" dirty="0">
                <a:solidFill>
                  <a:schemeClr val="bg2"/>
                </a:solidFill>
                <a:latin typeface="Courier"/>
                <a:cs typeface="Courier"/>
              </a:rPr>
              <a:t>subdir/</a:t>
            </a:r>
            <a:r>
              <a:rPr lang="en-US" sz="1600" b="1" dirty="0" err="1">
                <a:solidFill>
                  <a:schemeClr val="bg2"/>
                </a:solidFill>
                <a:latin typeface="Courier"/>
                <a:cs typeface="Courier"/>
              </a:rPr>
              <a:t>tmp.dat</a:t>
            </a:r>
            <a:endParaRPr lang="en-US" sz="1600" b="1" dirty="0">
              <a:solidFill>
                <a:schemeClr val="bg2"/>
              </a:solidFill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Access Point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81947" y="2402740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Execute Point</a:t>
            </a:r>
          </a:p>
        </p:txBody>
      </p:sp>
      <p:sp>
        <p:nvSpPr>
          <p:cNvPr id="23" name="Oval 22"/>
          <p:cNvSpPr/>
          <p:nvPr/>
        </p:nvSpPr>
        <p:spPr>
          <a:xfrm>
            <a:off x="4724400" y="1581150"/>
            <a:ext cx="389708" cy="36555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9B2193-6200-AE45-BBA0-065DAF98A648}"/>
              </a:ext>
            </a:extLst>
          </p:cNvPr>
          <p:cNvSpPr/>
          <p:nvPr/>
        </p:nvSpPr>
        <p:spPr>
          <a:xfrm>
            <a:off x="1314704" y="2780875"/>
            <a:ext cx="26476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job.log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job.err</a:t>
            </a:r>
            <a:endParaRPr lang="en-US" sz="1600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8054670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Completes (cont.)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1" y="1047750"/>
            <a:ext cx="8343900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 -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OWNER            SUBMITTED     RUN_TIME ST PRI SIZE CMD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0 jobs; 0 completed, 0 removed, 0 idle, 0 running, 0 held, 0 suspended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14704" y="2780875"/>
            <a:ext cx="24190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job.log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job.out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job.err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wi.dat.out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3E8E8-F300-5F4B-8F2B-B2FBBC2FBB69}"/>
              </a:ext>
            </a:extLst>
          </p:cNvPr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Access Point</a:t>
            </a:r>
          </a:p>
        </p:txBody>
      </p:sp>
    </p:spTree>
    <p:extLst>
      <p:ext uri="{BB962C8B-B14F-4D97-AF65-F5344CB8AC3E}">
        <p14:creationId xmlns:p14="http://schemas.microsoft.com/office/powerpoint/2010/main" val="18957360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Reviewing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To review a large group of jobs at once, use </a:t>
            </a:r>
            <a:r>
              <a:rPr lang="en-US" sz="2400" b="1" dirty="0" err="1">
                <a:solidFill>
                  <a:srgbClr val="CB3A46"/>
                </a:solidFill>
                <a:latin typeface="Courier"/>
                <a:cs typeface="Courier"/>
              </a:rPr>
              <a:t>condor_history</a:t>
            </a: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1800" b="1" dirty="0">
                <a:latin typeface="Courier"/>
                <a:cs typeface="Courier"/>
              </a:rPr>
              <a:t> </a:t>
            </a:r>
            <a:r>
              <a:rPr lang="en-US" sz="1800" dirty="0">
                <a:cs typeface="Arial"/>
              </a:rPr>
              <a:t>As</a:t>
            </a:r>
            <a:r>
              <a:rPr lang="en-US" sz="1800" b="1" dirty="0"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/>
              <a:t>is to the present, </a:t>
            </a:r>
            <a:r>
              <a:rPr lang="en-US" sz="1800" b="1" dirty="0" err="1">
                <a:solidFill>
                  <a:srgbClr val="000000"/>
                </a:solidFill>
                <a:latin typeface="Courier"/>
                <a:cs typeface="Courier"/>
              </a:rPr>
              <a:t>condor_history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/>
              <a:t>is to the past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2283718"/>
            <a:ext cx="6506909" cy="2523768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rgbClr val="C00000"/>
                </a:solidFill>
                <a:latin typeface="Courier"/>
                <a:cs typeface="Courier"/>
              </a:rPr>
              <a:t>condor_history</a:t>
            </a:r>
            <a:r>
              <a:rPr lang="en-US" b="1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urier"/>
                <a:cs typeface="Courier"/>
              </a:rPr>
              <a:t>alice</a:t>
            </a:r>
            <a:endParaRPr lang="en-US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OWNER    SUBMITTED   RUN_TIME    ST  COMPLETED   CMD 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189.1012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0+00:07:37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189.1002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0+00:08:03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189.1081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0+00:03:16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189.944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0+00:11:15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189.659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0+00:26:56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189.653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0+00:27:07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189.1040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0+00:05:15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189.1003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0+00:07:38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189.962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0+00:09:36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189.961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0+00:09:43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189.898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0+00:13:47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0315" y="4884076"/>
            <a:ext cx="2432030" cy="253916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condor_history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8045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File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971550"/>
            <a:ext cx="8458200" cy="3816429"/>
          </a:xfrm>
          <a:prstGeom prst="rect">
            <a:avLst/>
          </a:prstGeom>
          <a:solidFill>
            <a:srgbClr val="FDF4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urier"/>
                <a:cs typeface="Courier"/>
              </a:rPr>
              <a:t>000 (128.000.000) </a:t>
            </a:r>
            <a:r>
              <a:rPr lang="en-US" sz="1100" b="1" dirty="0">
                <a:latin typeface="Courier"/>
                <a:cs typeface="Courier"/>
              </a:rPr>
              <a:t>05/09 11:09:08 Job submitted </a:t>
            </a:r>
            <a:r>
              <a:rPr lang="en-US" sz="1100" dirty="0">
                <a:latin typeface="Courier"/>
                <a:cs typeface="Courier"/>
              </a:rPr>
              <a:t>from host: &lt;128.104.101.92&amp;sock=6423_b881_3&gt;</a:t>
            </a:r>
          </a:p>
          <a:p>
            <a:r>
              <a:rPr lang="en-US" sz="1100" dirty="0">
                <a:latin typeface="Courier"/>
                <a:cs typeface="Courier"/>
              </a:rPr>
              <a:t>...</a:t>
            </a:r>
          </a:p>
          <a:p>
            <a:r>
              <a:rPr lang="en-US" sz="1100" dirty="0">
                <a:latin typeface="Courier"/>
                <a:cs typeface="Courier"/>
              </a:rPr>
              <a:t>001 (128.000.000) </a:t>
            </a:r>
            <a:r>
              <a:rPr lang="en-US" sz="1100" b="1" dirty="0">
                <a:latin typeface="Courier"/>
                <a:cs typeface="Courier"/>
              </a:rPr>
              <a:t>05/09 11:10:46 Job executing </a:t>
            </a:r>
            <a:r>
              <a:rPr lang="en-US" sz="1100" dirty="0">
                <a:latin typeface="Courier"/>
                <a:cs typeface="Courier"/>
              </a:rPr>
              <a:t>on host: &lt;128.104.101.128:9618&amp;sock=5053_3126_3&gt;</a:t>
            </a:r>
          </a:p>
          <a:p>
            <a:r>
              <a:rPr lang="en-US" sz="1100" dirty="0">
                <a:latin typeface="Courier"/>
                <a:cs typeface="Courier"/>
              </a:rPr>
              <a:t>...</a:t>
            </a:r>
          </a:p>
          <a:p>
            <a:r>
              <a:rPr lang="en-US" sz="1100" dirty="0">
                <a:latin typeface="Courier"/>
                <a:cs typeface="Courier"/>
              </a:rPr>
              <a:t>006 (128.000.000) 05/09 11:10:54 Image size of job updated: 220</a:t>
            </a:r>
          </a:p>
          <a:p>
            <a:r>
              <a:rPr lang="en-US" sz="1100" dirty="0">
                <a:latin typeface="Courier"/>
                <a:cs typeface="Courier"/>
              </a:rPr>
              <a:t>	1  -  </a:t>
            </a:r>
            <a:r>
              <a:rPr lang="en-US" sz="1100" dirty="0" err="1">
                <a:latin typeface="Courier"/>
                <a:cs typeface="Courier"/>
              </a:rPr>
              <a:t>MemoryUsage</a:t>
            </a:r>
            <a:r>
              <a:rPr lang="en-US" sz="1100" dirty="0">
                <a:latin typeface="Courier"/>
                <a:cs typeface="Courier"/>
              </a:rPr>
              <a:t> of job (MB)</a:t>
            </a:r>
          </a:p>
          <a:p>
            <a:r>
              <a:rPr lang="en-US" sz="1100" dirty="0">
                <a:latin typeface="Courier"/>
                <a:cs typeface="Courier"/>
              </a:rPr>
              <a:t>	220  -  </a:t>
            </a:r>
            <a:r>
              <a:rPr lang="en-US" sz="1100" dirty="0" err="1">
                <a:latin typeface="Courier"/>
                <a:cs typeface="Courier"/>
              </a:rPr>
              <a:t>ResidentSetSize</a:t>
            </a:r>
            <a:r>
              <a:rPr lang="en-US" sz="1100" dirty="0">
                <a:latin typeface="Courier"/>
                <a:cs typeface="Courier"/>
              </a:rPr>
              <a:t> of job (KB)</a:t>
            </a:r>
          </a:p>
          <a:p>
            <a:r>
              <a:rPr lang="en-US" sz="1100" dirty="0">
                <a:latin typeface="Courier"/>
                <a:cs typeface="Courier"/>
              </a:rPr>
              <a:t>...</a:t>
            </a:r>
          </a:p>
          <a:p>
            <a:r>
              <a:rPr lang="en-US" sz="1100" dirty="0">
                <a:latin typeface="Courier"/>
                <a:cs typeface="Courier"/>
              </a:rPr>
              <a:t>005 (128.000.000) </a:t>
            </a:r>
            <a:r>
              <a:rPr lang="en-US" sz="1100" b="1" dirty="0">
                <a:latin typeface="Courier"/>
                <a:cs typeface="Courier"/>
              </a:rPr>
              <a:t>05/09 11:12:48 Job terminated.</a:t>
            </a:r>
          </a:p>
          <a:p>
            <a:r>
              <a:rPr lang="en-US" sz="1100" dirty="0">
                <a:latin typeface="Courier"/>
                <a:cs typeface="Courier"/>
              </a:rPr>
              <a:t>	(1) Normal termination (return value 0)</a:t>
            </a:r>
          </a:p>
          <a:p>
            <a:r>
              <a:rPr lang="de-DE" sz="1100" dirty="0">
                <a:latin typeface="Courier"/>
                <a:cs typeface="Courier"/>
              </a:rPr>
              <a:t>		</a:t>
            </a:r>
            <a:r>
              <a:rPr lang="de-DE" sz="1100" dirty="0" err="1">
                <a:latin typeface="Courier"/>
                <a:cs typeface="Courier"/>
              </a:rPr>
              <a:t>Usr</a:t>
            </a:r>
            <a:r>
              <a:rPr lang="de-DE" sz="1100" dirty="0">
                <a:latin typeface="Courier"/>
                <a:cs typeface="Courier"/>
              </a:rPr>
              <a:t> 0 00:00:00, </a:t>
            </a:r>
            <a:r>
              <a:rPr lang="de-DE" sz="1100" dirty="0" err="1">
                <a:latin typeface="Courier"/>
                <a:cs typeface="Courier"/>
              </a:rPr>
              <a:t>Sys</a:t>
            </a:r>
            <a:r>
              <a:rPr lang="de-DE" sz="1100" dirty="0">
                <a:latin typeface="Courier"/>
                <a:cs typeface="Courier"/>
              </a:rPr>
              <a:t> 0 00:00:00  -  Run Remote </a:t>
            </a:r>
            <a:r>
              <a:rPr lang="de-DE" sz="1100" dirty="0" err="1">
                <a:latin typeface="Courier"/>
                <a:cs typeface="Courier"/>
              </a:rPr>
              <a:t>Usage</a:t>
            </a:r>
            <a:endParaRPr lang="de-DE" sz="1100" dirty="0">
              <a:latin typeface="Courier"/>
              <a:cs typeface="Courier"/>
            </a:endParaRPr>
          </a:p>
          <a:p>
            <a:r>
              <a:rPr lang="en-US" sz="1100" dirty="0">
                <a:latin typeface="Courier"/>
                <a:cs typeface="Courier"/>
              </a:rPr>
              <a:t>		</a:t>
            </a:r>
            <a:r>
              <a:rPr lang="en-US" sz="1100" dirty="0" err="1">
                <a:latin typeface="Courier"/>
                <a:cs typeface="Courier"/>
              </a:rPr>
              <a:t>Usr</a:t>
            </a:r>
            <a:r>
              <a:rPr lang="en-US" sz="1100" dirty="0">
                <a:latin typeface="Courier"/>
                <a:cs typeface="Courier"/>
              </a:rPr>
              <a:t> 0 00:00:00, Sys 0 00:00:00  -  Run Local Usage</a:t>
            </a:r>
          </a:p>
          <a:p>
            <a:r>
              <a:rPr lang="en-US" sz="1100" dirty="0">
                <a:latin typeface="Courier"/>
                <a:cs typeface="Courier"/>
              </a:rPr>
              <a:t>		</a:t>
            </a:r>
            <a:r>
              <a:rPr lang="en-US" sz="1100" dirty="0" err="1">
                <a:latin typeface="Courier"/>
                <a:cs typeface="Courier"/>
              </a:rPr>
              <a:t>Usr</a:t>
            </a:r>
            <a:r>
              <a:rPr lang="en-US" sz="1100" dirty="0">
                <a:latin typeface="Courier"/>
                <a:cs typeface="Courier"/>
              </a:rPr>
              <a:t> 0 00:00:00, Sys 0 00:00:00  -  Total Remote Usage</a:t>
            </a:r>
          </a:p>
          <a:p>
            <a:r>
              <a:rPr lang="en-US" sz="1100" dirty="0">
                <a:latin typeface="Courier"/>
                <a:cs typeface="Courier"/>
              </a:rPr>
              <a:t>		</a:t>
            </a:r>
            <a:r>
              <a:rPr lang="en-US" sz="1100" dirty="0" err="1">
                <a:latin typeface="Courier"/>
                <a:cs typeface="Courier"/>
              </a:rPr>
              <a:t>Usr</a:t>
            </a:r>
            <a:r>
              <a:rPr lang="en-US" sz="1100" dirty="0">
                <a:latin typeface="Courier"/>
                <a:cs typeface="Courier"/>
              </a:rPr>
              <a:t> 0 00:00:00, Sys 0 00:00:00  -  Total Local Usage</a:t>
            </a:r>
          </a:p>
          <a:p>
            <a:r>
              <a:rPr lang="en-US" sz="1100" dirty="0">
                <a:latin typeface="Courier"/>
                <a:cs typeface="Courier"/>
              </a:rPr>
              <a:t>	0  -  Run Bytes Sent By Job</a:t>
            </a:r>
          </a:p>
          <a:p>
            <a:r>
              <a:rPr lang="en-US" sz="1100" dirty="0">
                <a:latin typeface="Courier"/>
                <a:cs typeface="Courier"/>
              </a:rPr>
              <a:t>	33  -  Run Bytes Received By Job</a:t>
            </a:r>
          </a:p>
          <a:p>
            <a:r>
              <a:rPr lang="en-US" sz="1100" dirty="0">
                <a:latin typeface="Courier"/>
                <a:cs typeface="Courier"/>
              </a:rPr>
              <a:t>	0  -  Total Bytes Sent By Job</a:t>
            </a:r>
          </a:p>
          <a:p>
            <a:r>
              <a:rPr lang="en-US" sz="1100" dirty="0">
                <a:latin typeface="Courier"/>
                <a:cs typeface="Courier"/>
              </a:rPr>
              <a:t>	33  -  Total Bytes Received By Job</a:t>
            </a:r>
          </a:p>
          <a:p>
            <a:r>
              <a:rPr lang="en-US" sz="1100" dirty="0">
                <a:latin typeface="Courier"/>
                <a:cs typeface="Courier"/>
              </a:rPr>
              <a:t>	</a:t>
            </a:r>
            <a:r>
              <a:rPr lang="en-US" sz="1100" b="1" dirty="0" err="1">
                <a:latin typeface="Courier"/>
                <a:cs typeface="Courier"/>
              </a:rPr>
              <a:t>Partitionable</a:t>
            </a:r>
            <a:r>
              <a:rPr lang="en-US" sz="1100" b="1" dirty="0">
                <a:latin typeface="Courier"/>
                <a:cs typeface="Courier"/>
              </a:rPr>
              <a:t> Resources :    Usage  Request Allocated</a:t>
            </a:r>
          </a:p>
          <a:p>
            <a:r>
              <a:rPr lang="ro-RO" sz="1100" b="1" dirty="0">
                <a:latin typeface="Courier"/>
                <a:cs typeface="Courier"/>
              </a:rPr>
              <a:t>	   Cpus                 :                 1         1</a:t>
            </a:r>
          </a:p>
          <a:p>
            <a:r>
              <a:rPr lang="da-DK" sz="1100" b="1" dirty="0">
                <a:latin typeface="Courier"/>
                <a:cs typeface="Courier"/>
              </a:rPr>
              <a:t>	   Disk (KB)            :       14    20480  17203728</a:t>
            </a:r>
          </a:p>
          <a:p>
            <a:r>
              <a:rPr lang="en-US" sz="1100" b="1" dirty="0">
                <a:latin typeface="Courier"/>
                <a:cs typeface="Courier"/>
              </a:rPr>
              <a:t>	   Memory (MB)          :        1       20        20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05001" y="1012178"/>
            <a:ext cx="2514598" cy="155931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ounded Rectangle 4"/>
          <p:cNvSpPr/>
          <p:nvPr/>
        </p:nvSpPr>
        <p:spPr>
          <a:xfrm>
            <a:off x="1905000" y="1352550"/>
            <a:ext cx="2514599" cy="2286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ounded Rectangle 5"/>
          <p:cNvSpPr/>
          <p:nvPr/>
        </p:nvSpPr>
        <p:spPr>
          <a:xfrm>
            <a:off x="1920686" y="2343150"/>
            <a:ext cx="2575113" cy="2286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ounded Rectangle 6"/>
          <p:cNvSpPr/>
          <p:nvPr/>
        </p:nvSpPr>
        <p:spPr>
          <a:xfrm>
            <a:off x="1143000" y="4019550"/>
            <a:ext cx="4677335" cy="6858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60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mpkin-Pie-Whole-Sl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64323"/>
            <a:ext cx="3505200" cy="15982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08984" y="3714750"/>
            <a:ext cx="1454739" cy="775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whole computer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5723" y="4539602"/>
            <a:ext cx="1454739" cy="775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your request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26"/>
            <a:ext cx="7315200" cy="3514725"/>
          </a:xfrm>
        </p:spPr>
        <p:txBody>
          <a:bodyPr/>
          <a:lstStyle/>
          <a:p>
            <a:r>
              <a:rPr lang="en-US" sz="2400" dirty="0"/>
              <a:t>Jobs are nearly always using a </a:t>
            </a:r>
            <a:r>
              <a:rPr lang="en-US" sz="2400" b="1" i="1" dirty="0"/>
              <a:t>portion of </a:t>
            </a:r>
            <a:r>
              <a:rPr lang="en-US" sz="2400" dirty="0"/>
              <a:t>a machine, and not the whole thing</a:t>
            </a:r>
          </a:p>
          <a:p>
            <a:r>
              <a:rPr lang="en-US" sz="2400" dirty="0"/>
              <a:t>Very important to request appropriate resources (</a:t>
            </a:r>
            <a:r>
              <a:rPr lang="en-US" sz="2400" b="1" i="1" dirty="0"/>
              <a:t>memory</a:t>
            </a:r>
            <a:r>
              <a:rPr lang="en-US" sz="2400" dirty="0"/>
              <a:t>, </a:t>
            </a:r>
            <a:r>
              <a:rPr lang="en-US" sz="2400" b="1" i="1" dirty="0" err="1"/>
              <a:t>cpus</a:t>
            </a:r>
            <a:r>
              <a:rPr lang="en-US" sz="2400" dirty="0"/>
              <a:t>, </a:t>
            </a:r>
            <a:r>
              <a:rPr lang="en-US" sz="2400" b="1" i="1" dirty="0"/>
              <a:t>disk</a:t>
            </a:r>
            <a:r>
              <a:rPr lang="en-US" sz="2400" dirty="0"/>
              <a:t>)</a:t>
            </a:r>
          </a:p>
          <a:p>
            <a:pPr lvl="1"/>
            <a:r>
              <a:rPr lang="en-US" sz="2000" b="1" dirty="0"/>
              <a:t>requesting too little</a:t>
            </a:r>
            <a:r>
              <a:rPr lang="en-US" sz="2000" dirty="0"/>
              <a:t>: causes problems for your and other jobs; jobs might by ‘held’ by HTCondor</a:t>
            </a:r>
          </a:p>
          <a:p>
            <a:pPr lvl="1"/>
            <a:r>
              <a:rPr lang="en-US" sz="2000" b="1" dirty="0"/>
              <a:t>requesting too much: </a:t>
            </a:r>
            <a:r>
              <a:rPr lang="en-US" sz="2000" dirty="0"/>
              <a:t>jobs will match to fewer “slots” than they could, and you’ll block other jobs</a:t>
            </a:r>
          </a:p>
          <a:p>
            <a:pPr lvl="1"/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81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</a:t>
            </a:r>
            <a:r>
              <a:rPr lang="en-US" dirty="0" err="1">
                <a:solidFill>
                  <a:srgbClr val="FF9300"/>
                </a:solidFill>
              </a:rPr>
              <a:t>OSPool</a:t>
            </a:r>
            <a:r>
              <a:rPr lang="en-US" dirty="0"/>
              <a:t> Job Sizes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7E7C784F-A847-8DC7-A0AA-D46CBEE45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94" r="1"/>
          <a:stretch/>
        </p:blipFill>
        <p:spPr>
          <a:xfrm>
            <a:off x="76200" y="901582"/>
            <a:ext cx="7689109" cy="424191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053427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158479"/>
            <a:ext cx="7772400" cy="1021556"/>
          </a:xfrm>
        </p:spPr>
        <p:txBody>
          <a:bodyPr/>
          <a:lstStyle/>
          <a:p>
            <a:r>
              <a:rPr lang="en-US" dirty="0"/>
              <a:t>Your turn!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362220" y="1207250"/>
            <a:ext cx="3476980" cy="2893157"/>
          </a:xfrm>
          <a:prstGeom prst="roundRect">
            <a:avLst/>
          </a:prstGeom>
          <a:solidFill>
            <a:srgbClr val="C0002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62220" y="1200150"/>
            <a:ext cx="3476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Myriad Pro"/>
                <a:cs typeface="Myriad Pro"/>
              </a:rPr>
              <a:t>CHTC Pool</a:t>
            </a:r>
            <a:endParaRPr lang="en-US" sz="3600" b="1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78296" y="1849997"/>
            <a:ext cx="1613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single-core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2705040"/>
            <a:ext cx="1771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multi-core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5600" y="2247840"/>
            <a:ext cx="198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high-memory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03900" y="3238440"/>
            <a:ext cx="100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GPUs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408921"/>
            <a:ext cx="1064072" cy="1418763"/>
          </a:xfrm>
          <a:prstGeom prst="rect">
            <a:avLst/>
          </a:prstGeom>
          <a:effectLst>
            <a:glow rad="127000">
              <a:schemeClr val="bg1">
                <a:alpha val="24000"/>
              </a:schemeClr>
            </a:glow>
          </a:effectLst>
        </p:spPr>
      </p:pic>
      <p:sp>
        <p:nvSpPr>
          <p:cNvPr id="12" name="Rounded Rectangle 11"/>
          <p:cNvSpPr/>
          <p:nvPr/>
        </p:nvSpPr>
        <p:spPr>
          <a:xfrm>
            <a:off x="7199510" y="2781552"/>
            <a:ext cx="1254610" cy="11056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MPI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59820" y="3887156"/>
            <a:ext cx="1254610" cy="98892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>
                    <a:lumMod val="85000"/>
                  </a:schemeClr>
                </a:solidFill>
              </a:rPr>
              <a:t>submit server</a:t>
            </a:r>
          </a:p>
        </p:txBody>
      </p:sp>
      <p:sp>
        <p:nvSpPr>
          <p:cNvPr id="14" name="Left-Right Arrow 13"/>
          <p:cNvSpPr/>
          <p:nvPr/>
        </p:nvSpPr>
        <p:spPr>
          <a:xfrm>
            <a:off x="4646126" y="4131734"/>
            <a:ext cx="1036934" cy="429573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on Exercises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Copy-and-paste is quick, but you </a:t>
            </a:r>
            <a:r>
              <a:rPr lang="en-US" sz="2400" b="1" i="1" dirty="0"/>
              <a:t>WILL</a:t>
            </a:r>
            <a:r>
              <a:rPr lang="en-US" sz="2400" dirty="0"/>
              <a:t> learn more by typing out commands and submit file contents</a:t>
            </a:r>
          </a:p>
          <a:p>
            <a:r>
              <a:rPr lang="en-US" sz="2400" b="1" dirty="0"/>
              <a:t>Ask Questions during Work Time! </a:t>
            </a:r>
          </a:p>
          <a:p>
            <a:r>
              <a:rPr lang="en-US" sz="2400" b="1" dirty="0"/>
              <a:t>Exercises in THIS unit </a:t>
            </a:r>
            <a:r>
              <a:rPr lang="en-US" sz="2400" dirty="0"/>
              <a:t>are important to complete </a:t>
            </a:r>
            <a:r>
              <a:rPr lang="en-US" sz="2400" i="1" dirty="0"/>
              <a:t>in order</a:t>
            </a:r>
            <a:r>
              <a:rPr lang="en-US" sz="2400" dirty="0"/>
              <a:t>, before moving on! (You can save “bonus” exercises for later.)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(See 1.6 if you need to remove jobs!)</a:t>
            </a:r>
          </a:p>
          <a:p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sz="4000" dirty="0"/>
              <a:t>Serial Computing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3381" y="2647950"/>
            <a:ext cx="5622619" cy="1685925"/>
          </a:xfrm>
        </p:spPr>
        <p:txBody>
          <a:bodyPr/>
          <a:lstStyle/>
          <a:p>
            <a:r>
              <a:rPr lang="en-US" sz="2000" i="1" dirty="0"/>
              <a:t>Serial execution</a:t>
            </a:r>
            <a:r>
              <a:rPr lang="en-US" sz="2000" dirty="0"/>
              <a:t>, running one task at a time</a:t>
            </a:r>
          </a:p>
          <a:p>
            <a:r>
              <a:rPr lang="en-US" sz="2000" dirty="0"/>
              <a:t>Overall compute time grows significantly as individual tasks get more complicated (long) or if the number of tasks increases</a:t>
            </a:r>
          </a:p>
          <a:p>
            <a:r>
              <a:rPr lang="en-US" sz="2000" b="1" i="1" dirty="0"/>
              <a:t>How can you speed things up?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685" y="971550"/>
            <a:ext cx="755515" cy="402622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002240" y="971550"/>
            <a:ext cx="0" cy="3961825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5770739" y="2203051"/>
            <a:ext cx="176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141" y="1123950"/>
            <a:ext cx="5278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many </a:t>
            </a:r>
          </a:p>
          <a:p>
            <a:r>
              <a:rPr lang="en-US" sz="4000" b="1" dirty="0"/>
              <a:t>programs look like: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02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dirty="0"/>
              <a:t>High Throughput Computing (HTC)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123950"/>
            <a:ext cx="8115301" cy="1266824"/>
          </a:xfrm>
        </p:spPr>
        <p:txBody>
          <a:bodyPr/>
          <a:lstStyle/>
          <a:p>
            <a:r>
              <a:rPr lang="en-US" dirty="0"/>
              <a:t>Parallelize!</a:t>
            </a:r>
          </a:p>
          <a:p>
            <a:r>
              <a:rPr lang="en-US" dirty="0"/>
              <a:t>Independent tasks run on different cores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447800" y="3486150"/>
            <a:ext cx="0" cy="7620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405403" y="3309348"/>
            <a:ext cx="1388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28800" y="3257550"/>
            <a:ext cx="59436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85750" y="2647950"/>
            <a:ext cx="327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 </a:t>
            </a:r>
            <a:r>
              <a:rPr lang="en-US" sz="2800" dirty="0"/>
              <a:t>cores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486150"/>
            <a:ext cx="6000596" cy="84766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0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le 106"/>
          <p:cNvSpPr/>
          <p:nvPr/>
        </p:nvSpPr>
        <p:spPr bwMode="auto">
          <a:xfrm>
            <a:off x="5722618" y="1504950"/>
            <a:ext cx="3301174" cy="1796787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High Performance Computing (HPC)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1000126"/>
            <a:ext cx="5181601" cy="3514725"/>
          </a:xfrm>
        </p:spPr>
        <p:txBody>
          <a:bodyPr/>
          <a:lstStyle/>
          <a:p>
            <a:r>
              <a:rPr lang="en-US" sz="2000" dirty="0"/>
              <a:t>Benefits greatly from:</a:t>
            </a:r>
          </a:p>
          <a:p>
            <a:pPr lvl="1"/>
            <a:r>
              <a:rPr lang="en-US" sz="1800" dirty="0"/>
              <a:t>CPU speed + homogeneity</a:t>
            </a:r>
          </a:p>
          <a:p>
            <a:pPr lvl="1"/>
            <a:r>
              <a:rPr lang="en-US" sz="1800" dirty="0"/>
              <a:t>shared filesystems</a:t>
            </a:r>
          </a:p>
          <a:p>
            <a:pPr lvl="1"/>
            <a:r>
              <a:rPr lang="en-US" sz="1800" dirty="0"/>
              <a:t>fast, expensive networking (e.g. </a:t>
            </a:r>
            <a:r>
              <a:rPr lang="en-US" sz="1800" dirty="0" err="1"/>
              <a:t>Infiniband</a:t>
            </a:r>
            <a:r>
              <a:rPr lang="en-US" sz="1800" dirty="0"/>
              <a:t>) and co-located servers</a:t>
            </a:r>
          </a:p>
          <a:p>
            <a:r>
              <a:rPr lang="en-US" sz="2000" dirty="0"/>
              <a:t>Requires special programming (MP/MPI)</a:t>
            </a:r>
          </a:p>
          <a:p>
            <a:r>
              <a:rPr lang="en-US" sz="2000" dirty="0"/>
              <a:t>Scheduling: </a:t>
            </a:r>
            <a:r>
              <a:rPr lang="en-US" sz="2000" b="1" dirty="0"/>
              <a:t>Must wait until all processors are available</a:t>
            </a:r>
            <a:r>
              <a:rPr lang="en-US" sz="2000" dirty="0"/>
              <a:t>, </a:t>
            </a:r>
            <a:r>
              <a:rPr lang="en-US" sz="2000" i="1" dirty="0"/>
              <a:t>at the same time</a:t>
            </a:r>
            <a:r>
              <a:rPr lang="en-US" sz="2000" dirty="0"/>
              <a:t> and </a:t>
            </a:r>
            <a:r>
              <a:rPr lang="en-US" sz="2000" i="1" dirty="0"/>
              <a:t>for the full duration</a:t>
            </a:r>
          </a:p>
          <a:p>
            <a:r>
              <a:rPr lang="en-US" sz="2000" b="1" i="1" dirty="0"/>
              <a:t>What happens if one core or server fails or runs slower than the others?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5234284" y="895350"/>
            <a:ext cx="3833516" cy="2423160"/>
            <a:chOff x="887909" y="920750"/>
            <a:chExt cx="6389193" cy="4038600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1530351" y="2063750"/>
              <a:ext cx="0" cy="289560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16200000">
              <a:off x="578221" y="2762620"/>
              <a:ext cx="138881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time</a:t>
              </a: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flipV="1">
              <a:off x="1828799" y="1682750"/>
              <a:ext cx="5448303" cy="712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3657601" y="920750"/>
              <a:ext cx="3272250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n cores</a:t>
              </a: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905000" y="1801317"/>
              <a:ext cx="5334000" cy="999033"/>
              <a:chOff x="1905000" y="1801317"/>
              <a:chExt cx="5334000" cy="999033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2362200" y="2276417"/>
                <a:ext cx="4724400" cy="295333"/>
              </a:xfrm>
              <a:prstGeom prst="rect">
                <a:avLst/>
              </a:prstGeom>
              <a:solidFill>
                <a:srgbClr val="BBBB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solidFill>
                      <a:srgbClr val="0000FF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>
                <a:off x="19050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28956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38862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48768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64770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626102" y="1801317"/>
                <a:ext cx="906232" cy="87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sz="2800" dirty="0"/>
                  <a:t>…</a:t>
                </a:r>
                <a:endParaRPr lang="en-US" sz="2800" dirty="0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1905000" y="2639517"/>
              <a:ext cx="5334000" cy="999033"/>
              <a:chOff x="1905000" y="1801317"/>
              <a:chExt cx="5334000" cy="999033"/>
            </a:xfrm>
          </p:grpSpPr>
          <p:sp>
            <p:nvSpPr>
              <p:cNvPr id="91" name="Rectangle 90"/>
              <p:cNvSpPr/>
              <p:nvPr/>
            </p:nvSpPr>
            <p:spPr bwMode="auto">
              <a:xfrm>
                <a:off x="2362200" y="2276417"/>
                <a:ext cx="4724400" cy="295333"/>
              </a:xfrm>
              <a:prstGeom prst="rect">
                <a:avLst/>
              </a:prstGeom>
              <a:solidFill>
                <a:srgbClr val="BBBB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solidFill>
                      <a:srgbClr val="0000FF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>
                <a:off x="19050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>
                <a:off x="28956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 bwMode="auto">
              <a:xfrm>
                <a:off x="38862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>
                <a:off x="48768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64770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626102" y="1801317"/>
                <a:ext cx="906232" cy="87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sz="2800" dirty="0"/>
                  <a:t>…</a:t>
                </a:r>
                <a:endParaRPr lang="en-US" sz="2800" dirty="0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1905000" y="3858717"/>
              <a:ext cx="5334000" cy="999033"/>
              <a:chOff x="1905000" y="1801317"/>
              <a:chExt cx="5334000" cy="999033"/>
            </a:xfrm>
          </p:grpSpPr>
          <p:sp>
            <p:nvSpPr>
              <p:cNvPr id="84" name="Rectangle 83"/>
              <p:cNvSpPr/>
              <p:nvPr/>
            </p:nvSpPr>
            <p:spPr bwMode="auto">
              <a:xfrm>
                <a:off x="2362200" y="2276417"/>
                <a:ext cx="4724400" cy="295333"/>
              </a:xfrm>
              <a:prstGeom prst="rect">
                <a:avLst/>
              </a:prstGeom>
              <a:solidFill>
                <a:srgbClr val="BBBB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solidFill>
                      <a:srgbClr val="0000FF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19050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 bwMode="auto">
              <a:xfrm>
                <a:off x="28956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 bwMode="auto">
              <a:xfrm>
                <a:off x="38862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 bwMode="auto">
              <a:xfrm>
                <a:off x="48768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auto">
              <a:xfrm>
                <a:off x="64770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626102" y="1801317"/>
                <a:ext cx="906232" cy="87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sz="2800" dirty="0"/>
                  <a:t>…</a:t>
                </a:r>
                <a:endParaRPr lang="en-US" sz="2800" dirty="0"/>
              </a:p>
            </p:txBody>
          </p:sp>
        </p:grpSp>
        <p:sp>
          <p:nvSpPr>
            <p:cNvPr id="82" name="Down Arrow 81"/>
            <p:cNvSpPr/>
            <p:nvPr/>
          </p:nvSpPr>
          <p:spPr bwMode="auto">
            <a:xfrm>
              <a:off x="4495800" y="2724150"/>
              <a:ext cx="560832" cy="216408"/>
            </a:xfrm>
            <a:prstGeom prst="downArrow">
              <a:avLst/>
            </a:prstGeom>
            <a:solidFill>
              <a:srgbClr val="BBBB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Down Arrow 82"/>
            <p:cNvSpPr/>
            <p:nvPr/>
          </p:nvSpPr>
          <p:spPr bwMode="auto">
            <a:xfrm>
              <a:off x="4483102" y="3562350"/>
              <a:ext cx="560832" cy="216408"/>
            </a:xfrm>
            <a:prstGeom prst="downArrow">
              <a:avLst/>
            </a:prstGeom>
            <a:solidFill>
              <a:srgbClr val="BBBB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6" name="Down Arrow 105"/>
          <p:cNvSpPr/>
          <p:nvPr/>
        </p:nvSpPr>
        <p:spPr bwMode="auto">
          <a:xfrm>
            <a:off x="7391400" y="2724150"/>
            <a:ext cx="336499" cy="129845"/>
          </a:xfrm>
          <a:prstGeom prst="downArrow">
            <a:avLst/>
          </a:prstGeom>
          <a:solidFill>
            <a:srgbClr val="BBBB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9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dirty="0"/>
              <a:t>High Throughput Computing (HTC)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304800" y="2495550"/>
            <a:ext cx="8610599" cy="2019301"/>
          </a:xfrm>
        </p:spPr>
        <p:txBody>
          <a:bodyPr/>
          <a:lstStyle/>
          <a:p>
            <a:r>
              <a:rPr lang="en-US" sz="2400" dirty="0"/>
              <a:t>Scheduling: only need </a:t>
            </a:r>
            <a:r>
              <a:rPr lang="en-US" sz="2400" b="1" dirty="0"/>
              <a:t>1 CPU core for each </a:t>
            </a:r>
            <a:r>
              <a:rPr lang="en-US" sz="2400" dirty="0"/>
              <a:t>(shorter wait)</a:t>
            </a:r>
          </a:p>
          <a:p>
            <a:r>
              <a:rPr lang="en-US" sz="2400" dirty="0"/>
              <a:t>Easier recovery from failure</a:t>
            </a:r>
          </a:p>
          <a:p>
            <a:r>
              <a:rPr lang="en-US" sz="2400" dirty="0"/>
              <a:t>No special programming required</a:t>
            </a:r>
          </a:p>
          <a:p>
            <a:r>
              <a:rPr lang="en-US" sz="2400" dirty="0"/>
              <a:t>Number of concurrently running jobs is </a:t>
            </a:r>
            <a:r>
              <a:rPr lang="en-US" sz="2400" i="1" dirty="0"/>
              <a:t>more</a:t>
            </a:r>
            <a:r>
              <a:rPr lang="en-US" sz="2400" dirty="0"/>
              <a:t> important</a:t>
            </a:r>
          </a:p>
          <a:p>
            <a:r>
              <a:rPr lang="en-US" sz="2400" dirty="0"/>
              <a:t>CPU speed and homogeneity are </a:t>
            </a:r>
            <a:r>
              <a:rPr lang="en-US" sz="2400" i="1" dirty="0"/>
              <a:t>less</a:t>
            </a:r>
            <a:r>
              <a:rPr lang="en-US" sz="2400" dirty="0"/>
              <a:t> important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24000" y="1428751"/>
            <a:ext cx="0" cy="7620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717511" y="1487857"/>
            <a:ext cx="91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24450" y="1290965"/>
            <a:ext cx="59436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1400" y="829330"/>
            <a:ext cx="327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 </a:t>
            </a:r>
            <a:r>
              <a:rPr lang="en-US" sz="2800" dirty="0"/>
              <a:t>cores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1428751"/>
            <a:ext cx="6000596" cy="8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49772"/>
      </p:ext>
    </p:extLst>
  </p:cSld>
  <p:clrMapOvr>
    <a:masterClrMapping/>
  </p:clrMapOvr>
</p:sld>
</file>

<file path=ppt/theme/theme1.xml><?xml version="1.0" encoding="utf-8"?>
<a:theme xmlns:a="http://schemas.openxmlformats.org/drawingml/2006/main" name="OSG-Summer-School-Template">
  <a:themeElements>
    <a:clrScheme name="">
      <a:dk1>
        <a:srgbClr val="000000"/>
      </a:dk1>
      <a:lt1>
        <a:srgbClr val="FFFFFF"/>
      </a:lt1>
      <a:dk2>
        <a:srgbClr val="23005F"/>
      </a:dk2>
      <a:lt2>
        <a:srgbClr val="808080"/>
      </a:lt2>
      <a:accent1>
        <a:srgbClr val="C70000"/>
      </a:accent1>
      <a:accent2>
        <a:srgbClr val="5554FF"/>
      </a:accent2>
      <a:accent3>
        <a:srgbClr val="FFFFFF"/>
      </a:accent3>
      <a:accent4>
        <a:srgbClr val="000000"/>
      </a:accent4>
      <a:accent5>
        <a:srgbClr val="E0AAAA"/>
      </a:accent5>
      <a:accent6>
        <a:srgbClr val="4C4BE7"/>
      </a:accent6>
      <a:hlink>
        <a:srgbClr val="111A99"/>
      </a:hlink>
      <a:folHlink>
        <a:srgbClr val="99CC00"/>
      </a:folHlink>
    </a:clrScheme>
    <a:fontScheme name="Japanese Art">
      <a:majorFont>
        <a:latin typeface="Futur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Japanese Art 1">
        <a:dk1>
          <a:srgbClr val="000000"/>
        </a:dk1>
        <a:lt1>
          <a:srgbClr val="D9C641"/>
        </a:lt1>
        <a:dk2>
          <a:srgbClr val="23005F"/>
        </a:dk2>
        <a:lt2>
          <a:srgbClr val="808080"/>
        </a:lt2>
        <a:accent1>
          <a:srgbClr val="C70000"/>
        </a:accent1>
        <a:accent2>
          <a:srgbClr val="5554FF"/>
        </a:accent2>
        <a:accent3>
          <a:srgbClr val="E9DFB0"/>
        </a:accent3>
        <a:accent4>
          <a:srgbClr val="000000"/>
        </a:accent4>
        <a:accent5>
          <a:srgbClr val="E0AAAA"/>
        </a:accent5>
        <a:accent6>
          <a:srgbClr val="4C4B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15836</TotalTime>
  <Words>3496</Words>
  <Application>Microsoft Macintosh PowerPoint</Application>
  <PresentationFormat>On-screen Show (16:9)</PresentationFormat>
  <Paragraphs>621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Calibri</vt:lpstr>
      <vt:lpstr>Courier</vt:lpstr>
      <vt:lpstr>Futura</vt:lpstr>
      <vt:lpstr>Myriad Pro</vt:lpstr>
      <vt:lpstr>Symbol</vt:lpstr>
      <vt:lpstr>Times</vt:lpstr>
      <vt:lpstr>Wingdings</vt:lpstr>
      <vt:lpstr>OSG-Summer-School-Template</vt:lpstr>
      <vt:lpstr>Intro to HTC and HTCondor</vt:lpstr>
      <vt:lpstr>PowerPoint Presentation</vt:lpstr>
      <vt:lpstr>Overview</vt:lpstr>
      <vt:lpstr>HTC: An Analogy</vt:lpstr>
      <vt:lpstr>HTC: An Analogy</vt:lpstr>
      <vt:lpstr>Serial Computing</vt:lpstr>
      <vt:lpstr>High Throughput Computing (HTC)</vt:lpstr>
      <vt:lpstr>High Performance Computing (HPC)</vt:lpstr>
      <vt:lpstr>High Throughput Computing (HTC)</vt:lpstr>
      <vt:lpstr>Example Local Cluster</vt:lpstr>
      <vt:lpstr>HTC Examples</vt:lpstr>
      <vt:lpstr>Signs of HTC-able work</vt:lpstr>
      <vt:lpstr>Real HTC Use Cases</vt:lpstr>
      <vt:lpstr>Example Challenge</vt:lpstr>
      <vt:lpstr>Distributed Computing</vt:lpstr>
      <vt:lpstr>What computing resources are available?</vt:lpstr>
      <vt:lpstr>What is the OSG?</vt:lpstr>
      <vt:lpstr>Who Participates?</vt:lpstr>
      <vt:lpstr>PowerPoint Presentation</vt:lpstr>
      <vt:lpstr>PowerPoint Presentation</vt:lpstr>
      <vt:lpstr>PowerPoint Presentation</vt:lpstr>
      <vt:lpstr>PowerPoint Presentation</vt:lpstr>
      <vt:lpstr>Can the OSPool Help?</vt:lpstr>
      <vt:lpstr>Hypothetical Throughput, 12k core hours</vt:lpstr>
      <vt:lpstr>Hypothetical Throughput, 12k core hours</vt:lpstr>
      <vt:lpstr>For Researchers and Campuses</vt:lpstr>
      <vt:lpstr>Example Local Cluster</vt:lpstr>
      <vt:lpstr>PowerPoint Presentation</vt:lpstr>
      <vt:lpstr>Overview</vt:lpstr>
      <vt:lpstr>HTCondor History and Status</vt:lpstr>
      <vt:lpstr>HTCondor -- How It Works</vt:lpstr>
      <vt:lpstr>Terminology: Job</vt:lpstr>
      <vt:lpstr>Terminology: Machine, Slot</vt:lpstr>
      <vt:lpstr>Job Matching</vt:lpstr>
      <vt:lpstr>Job Execution</vt:lpstr>
      <vt:lpstr>Single Computer</vt:lpstr>
      <vt:lpstr>Basic Job Submission</vt:lpstr>
      <vt:lpstr>Job Example</vt:lpstr>
      <vt:lpstr>Basic Submit File</vt:lpstr>
      <vt:lpstr>Basic Submit File</vt:lpstr>
      <vt:lpstr>Basic Submit File</vt:lpstr>
      <vt:lpstr>Basic Submit File</vt:lpstr>
      <vt:lpstr>Basic Submit File</vt:lpstr>
      <vt:lpstr>Basic Submit File</vt:lpstr>
      <vt:lpstr>Submitting and monitoring</vt:lpstr>
      <vt:lpstr>Submitting and Monitoring</vt:lpstr>
      <vt:lpstr>More about condor_q</vt:lpstr>
      <vt:lpstr>More about condor_q</vt:lpstr>
      <vt:lpstr>Job Idle</vt:lpstr>
      <vt:lpstr>Job Starts</vt:lpstr>
      <vt:lpstr>Job Running</vt:lpstr>
      <vt:lpstr>Job Completes</vt:lpstr>
      <vt:lpstr>Job Completes (cont.)</vt:lpstr>
      <vt:lpstr>Reviewing Jobs</vt:lpstr>
      <vt:lpstr>Log File</vt:lpstr>
      <vt:lpstr>Resource Requests</vt:lpstr>
      <vt:lpstr>Ideal OSPool Job Sizes</vt:lpstr>
      <vt:lpstr>Your turn!</vt:lpstr>
      <vt:lpstr>Thoughts on Exercises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gthain</dc:creator>
  <cp:lastModifiedBy>LAUREN A MICHAEL</cp:lastModifiedBy>
  <cp:revision>382</cp:revision>
  <cp:lastPrinted>2017-07-16T13:35:46Z</cp:lastPrinted>
  <dcterms:modified xsi:type="dcterms:W3CDTF">2022-07-25T14:12:09Z</dcterms:modified>
</cp:coreProperties>
</file>