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4572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9144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13716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18288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2286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27432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32004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36576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4851796" y="3286125"/>
            <a:ext cx="14716126" cy="2678907"/>
          </a:xfrm>
          <a:prstGeom prst="rect">
            <a:avLst/>
          </a:prstGeom>
        </p:spPr>
        <p:txBody>
          <a:bodyPr lIns="71437" tIns="71437" rIns="71437" bIns="71437">
            <a:noAutofit/>
          </a:bodyPr>
          <a:lstStyle>
            <a:lvl1pPr algn="ctr">
              <a:defRPr sz="128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half" idx="1"/>
          </p:nvPr>
        </p:nvSpPr>
        <p:spPr>
          <a:xfrm>
            <a:off x="4833937" y="6250781"/>
            <a:ext cx="14716126" cy="5661423"/>
          </a:xfrm>
          <a:prstGeom prst="rect">
            <a:avLst/>
          </a:prstGeom>
        </p:spPr>
        <p:txBody>
          <a:bodyPr lIns="71437" tIns="71437" rIns="71437" bIns="71437">
            <a:noAutofit/>
          </a:bodyPr>
          <a:lstStyle>
            <a:lvl1pPr marL="0" indent="0" algn="ctr">
              <a:buSzTx/>
              <a:buNone/>
              <a:defRPr sz="6600">
                <a:solidFill>
                  <a:srgbClr val="809CB0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  <a:lvl2pPr marL="0" indent="0" algn="ctr">
              <a:buSzTx/>
              <a:buNone/>
              <a:defRPr i="1" sz="5000">
                <a:solidFill>
                  <a:srgbClr val="809CB0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2pPr>
            <a:lvl3pPr marL="0" indent="0" algn="ctr"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3pPr>
            <a:lvl4pPr marL="0" indent="0" algn="ctr"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4pPr>
            <a:lvl5pPr marL="0" indent="0" algn="ctr">
              <a:buSzTx/>
              <a:buNone/>
              <a:defRPr sz="6600">
                <a:solidFill>
                  <a:srgbClr val="515151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51200" cy="1731618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elf-Checkpointing  ·  Cartwright  ·  July 29"/>
          <p:cNvSpPr/>
          <p:nvPr/>
        </p:nvSpPr>
        <p:spPr>
          <a:xfrm>
            <a:off x="9654705" y="13237527"/>
            <a:ext cx="5074590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Self-Checkpointing  ·  Cartwright  ·  July 29</a:t>
            </a:r>
          </a:p>
        </p:txBody>
      </p:sp>
      <p:sp>
        <p:nvSpPr>
          <p:cNvPr id="19" name="OSG User School 2022"/>
          <p:cNvSpPr/>
          <p:nvPr/>
        </p:nvSpPr>
        <p:spPr>
          <a:xfrm>
            <a:off x="199229" y="13237527"/>
            <a:ext cx="2675383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User School 2022</a:t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37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38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40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41" name="Title Text"/>
          <p:cNvSpPr txBox="1"/>
          <p:nvPr>
            <p:ph type="title"/>
          </p:nvPr>
        </p:nvSpPr>
        <p:spPr>
          <a:xfrm>
            <a:off x="3405187" y="1339453"/>
            <a:ext cx="17573626" cy="125015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xfrm>
            <a:off x="2438400" y="5994400"/>
            <a:ext cx="19507200" cy="1727200"/>
          </a:xfrm>
          <a:prstGeom prst="rect">
            <a:avLst/>
          </a:prstGeom>
        </p:spPr>
        <p:txBody>
          <a:bodyPr/>
          <a:lstStyle>
            <a:lvl1pPr>
              <a:defRPr sz="10800"/>
            </a:lvl1pPr>
          </a:lstStyle>
          <a:p>
            <a:pPr/>
            <a:r>
              <a:t>Title Text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58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59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61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62" name="Body Level One…"/>
          <p:cNvSpPr txBox="1"/>
          <p:nvPr>
            <p:ph type="body" idx="1"/>
          </p:nvPr>
        </p:nvSpPr>
        <p:spPr>
          <a:xfrm>
            <a:off x="3762375" y="1607343"/>
            <a:ext cx="16859250" cy="11072814"/>
          </a:xfrm>
          <a:prstGeom prst="rect">
            <a:avLst/>
          </a:prstGeom>
        </p:spPr>
        <p:txBody>
          <a:bodyPr/>
          <a:lstStyle>
            <a:lvl1pPr marL="701523" indent="-701523">
              <a:lnSpc>
                <a:spcPct val="90000"/>
              </a:lnSpc>
              <a:buSzPct val="150000"/>
              <a:defRPr sz="5800">
                <a:solidFill>
                  <a:srgbClr val="000000"/>
                </a:solidFill>
              </a:defRPr>
            </a:lvl1pPr>
            <a:lvl2pPr marL="1203157" indent="-695157">
              <a:lnSpc>
                <a:spcPct val="90000"/>
              </a:lnSpc>
              <a:defRPr sz="5200">
                <a:solidFill>
                  <a:srgbClr val="000000"/>
                </a:solidFill>
              </a:defRPr>
            </a:lvl2pPr>
            <a:lvl3pPr marL="1703294">
              <a:lnSpc>
                <a:spcPct val="90000"/>
              </a:lnSpc>
              <a:defRPr>
                <a:solidFill>
                  <a:srgbClr val="000000"/>
                </a:solidFill>
              </a:defRPr>
            </a:lvl3pPr>
            <a:lvl4pPr>
              <a:lnSpc>
                <a:spcPct val="90000"/>
              </a:lnSpc>
              <a:defRPr>
                <a:solidFill>
                  <a:srgbClr val="000000"/>
                </a:solidFill>
              </a:defRPr>
            </a:lvl4pPr>
            <a:lvl5pPr>
              <a:lnSpc>
                <a:spcPct val="90000"/>
              </a:lnSpc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71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72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74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d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83" name="2012 Fall"/>
          <p:cNvSpPr/>
          <p:nvPr/>
        </p:nvSpPr>
        <p:spPr>
          <a:xfrm>
            <a:off x="3405187" y="13072427"/>
            <a:ext cx="111513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2012 Fall</a:t>
            </a:r>
          </a:p>
        </p:txBody>
      </p:sp>
      <p:sp>
        <p:nvSpPr>
          <p:cNvPr id="84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5" name="Computer Sciences 368"/>
          <p:cNvSpPr/>
          <p:nvPr/>
        </p:nvSpPr>
        <p:spPr>
          <a:xfrm>
            <a:off x="3405187" y="283368"/>
            <a:ext cx="665361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</a:t>
            </a:r>
          </a:p>
        </p:txBody>
      </p:sp>
      <p:sp>
        <p:nvSpPr>
          <p:cNvPr id="86" name="Scripting for CHTC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Scripting for CHTC</a:t>
            </a:r>
          </a:p>
        </p:txBody>
      </p:sp>
      <p:sp>
        <p:nvSpPr>
          <p:cNvPr id="87" name="Body Level One…"/>
          <p:cNvSpPr txBox="1"/>
          <p:nvPr>
            <p:ph type="body" idx="1"/>
          </p:nvPr>
        </p:nvSpPr>
        <p:spPr>
          <a:xfrm>
            <a:off x="3762375" y="1607343"/>
            <a:ext cx="16859250" cy="11072814"/>
          </a:xfrm>
          <a:prstGeom prst="rect">
            <a:avLst/>
          </a:prstGeom>
          <a:solidFill>
            <a:srgbClr val="F5E3E2"/>
          </a:solidFill>
        </p:spPr>
        <p:txBody>
          <a:bodyPr lIns="267890" tIns="267890" rIns="267890" bIns="267890"/>
          <a:lstStyle>
            <a:lvl1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1pPr>
            <a:lvl2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2pPr>
            <a:lvl3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3pPr>
            <a:lvl4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4pPr>
            <a:lvl5pPr marL="0" indent="0">
              <a:lnSpc>
                <a:spcPct val="90000"/>
              </a:lnSpc>
              <a:buSzTx/>
              <a:buNone/>
              <a:defRPr b="1" sz="5000">
                <a:solidFill>
                  <a:srgbClr val="000000"/>
                </a:solidFill>
                <a:latin typeface="DejaVu Sans Mono"/>
                <a:ea typeface="DejaVu Sans Mono"/>
                <a:cs typeface="DejaVu Sans Mono"/>
                <a:sym typeface="DejaVu Sans Mon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enter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artwright"/>
          <p:cNvSpPr/>
          <p:nvPr/>
        </p:nvSpPr>
        <p:spPr>
          <a:xfrm>
            <a:off x="11507635" y="13072427"/>
            <a:ext cx="1354027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Cartwright</a:t>
            </a:r>
          </a:p>
        </p:txBody>
      </p:sp>
      <p:sp>
        <p:nvSpPr>
          <p:cNvPr id="96" name="2011 Summer"/>
          <p:cNvSpPr/>
          <p:nvPr/>
        </p:nvSpPr>
        <p:spPr>
          <a:xfrm>
            <a:off x="3405187" y="13072427"/>
            <a:ext cx="1734359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2011 Summer</a:t>
            </a:r>
          </a:p>
        </p:txBody>
      </p:sp>
      <p:sp>
        <p:nvSpPr>
          <p:cNvPr id="97" name="Line"/>
          <p:cNvSpPr/>
          <p:nvPr/>
        </p:nvSpPr>
        <p:spPr>
          <a:xfrm flipV="1">
            <a:off x="3405187" y="1071529"/>
            <a:ext cx="17573626" cy="24"/>
          </a:xfrm>
          <a:prstGeom prst="line">
            <a:avLst/>
          </a:prstGeom>
          <a:ln w="25400">
            <a:solidFill>
              <a:srgbClr val="AC1800"/>
            </a:solidFill>
          </a:ln>
        </p:spPr>
        <p:txBody>
          <a:bodyPr lIns="0" tIns="0" rIns="0" bIns="0"/>
          <a:lstStyle/>
          <a:p>
            <a:pPr algn="l" defTabSz="642937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" name="Computer Sciences 368-1"/>
          <p:cNvSpPr/>
          <p:nvPr/>
        </p:nvSpPr>
        <p:spPr>
          <a:xfrm>
            <a:off x="3405187" y="283368"/>
            <a:ext cx="721747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Computer Sciences 368-1</a:t>
            </a:r>
          </a:p>
        </p:txBody>
      </p:sp>
      <p:sp>
        <p:nvSpPr>
          <p:cNvPr id="99" name="Introduction to Perl"/>
          <p:cNvSpPr/>
          <p:nvPr/>
        </p:nvSpPr>
        <p:spPr>
          <a:xfrm>
            <a:off x="12813112" y="283368"/>
            <a:ext cx="81617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5000">
                <a:solidFill>
                  <a:srgbClr val="941100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Introduction to Perl</a:t>
            </a:r>
          </a:p>
        </p:txBody>
      </p:sp>
      <p:sp>
        <p:nvSpPr>
          <p:cNvPr id="100" name="Title Text"/>
          <p:cNvSpPr txBox="1"/>
          <p:nvPr>
            <p:ph type="title"/>
          </p:nvPr>
        </p:nvSpPr>
        <p:spPr>
          <a:xfrm>
            <a:off x="3405187" y="6215062"/>
            <a:ext cx="17573626" cy="1285876"/>
          </a:xfrm>
          <a:prstGeom prst="rect">
            <a:avLst/>
          </a:prstGeom>
        </p:spPr>
        <p:txBody>
          <a:bodyPr/>
          <a:lstStyle>
            <a:lvl1pPr>
              <a:defRPr sz="10000"/>
            </a:lvl1pPr>
          </a:lstStyle>
          <a:p>
            <a:pPr/>
            <a:r>
              <a:t>Title Text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xfrm>
            <a:off x="20669310" y="13072427"/>
            <a:ext cx="312218" cy="2870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t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2438400" y="2718593"/>
            <a:ext cx="19507200" cy="964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2pPr marL="1524000" indent="-762000">
              <a:defRPr sz="6500"/>
            </a:lvl2pPr>
            <a:lvl3pPr marL="2211294" indent="-687294">
              <a:defRPr sz="4600"/>
            </a:lvl3pPr>
            <a:lvl4pPr marL="2235200" indent="-711200">
              <a:buSzPct val="100000"/>
              <a:buChar char="–"/>
              <a:defRPr sz="4200"/>
            </a:lvl4pPr>
            <a:lvl5pPr marL="2743200" indent="-711200">
              <a:defRPr sz="4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7600" y="416321"/>
            <a:ext cx="20374124" cy="1250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3736299" y="13233400"/>
            <a:ext cx="312218" cy="2870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" name="Line"/>
          <p:cNvSpPr/>
          <p:nvPr/>
        </p:nvSpPr>
        <p:spPr>
          <a:xfrm>
            <a:off x="63500" y="1777998"/>
            <a:ext cx="24257001" cy="4"/>
          </a:xfrm>
          <a:prstGeom prst="line">
            <a:avLst/>
          </a:prstGeom>
          <a:ln w="50800">
            <a:solidFill>
              <a:srgbClr val="FF6600"/>
            </a:solidFill>
          </a:ln>
        </p:spPr>
        <p:txBody>
          <a:bodyPr lIns="0" tIns="0" rIns="0" bIns="0"/>
          <a:lstStyle/>
          <a:p>
            <a:pPr defTabSz="642937">
              <a:spcBef>
                <a:spcPts val="1000"/>
              </a:spcBef>
              <a:defRPr sz="4000"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</a:p>
        </p:txBody>
      </p:sp>
      <p:pic>
        <p:nvPicPr>
          <p:cNvPr id="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51200" cy="1731618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elf-Checkpointing  ·  Cartwright  ·  July 29"/>
          <p:cNvSpPr/>
          <p:nvPr/>
        </p:nvSpPr>
        <p:spPr>
          <a:xfrm>
            <a:off x="9654705" y="13237527"/>
            <a:ext cx="5074590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Self-Checkpointing  ·  Cartwright  ·  July 29</a:t>
            </a:r>
          </a:p>
        </p:txBody>
      </p:sp>
      <p:sp>
        <p:nvSpPr>
          <p:cNvPr id="8" name="OSG User School 2022"/>
          <p:cNvSpPr/>
          <p:nvPr/>
        </p:nvSpPr>
        <p:spPr>
          <a:xfrm>
            <a:off x="199229" y="13237527"/>
            <a:ext cx="2675383" cy="287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200">
                <a:solidFill>
                  <a:srgbClr val="929292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</a:lstStyle>
          <a:p>
            <a:pPr/>
            <a:r>
              <a:t>OSG User School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457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9144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1371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18288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22860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27432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32004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365760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9pPr>
    </p:titleStyle>
    <p:bodyStyle>
      <a:lvl1pPr marL="762000" marR="0" indent="-7620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1pPr>
      <a:lvl2pPr marL="1606061" marR="0" indent="-844061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2pPr>
      <a:lvl3pPr marL="2091764" marR="0" indent="-1075764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3pPr>
      <a:lvl4pPr marL="2743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4pPr>
      <a:lvl5pPr marL="3251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5pPr>
      <a:lvl6pPr marL="3759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6pPr>
      <a:lvl7pPr marL="4267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7pPr>
      <a:lvl8pPr marL="4775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8pPr>
      <a:lvl9pPr marL="5283200" marR="0" indent="-1219200" algn="l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7200" u="none">
          <a:solidFill>
            <a:srgbClr val="003960"/>
          </a:solidFill>
          <a:uFillTx/>
          <a:latin typeface="+mn-lt"/>
          <a:ea typeface="+mn-ea"/>
          <a:cs typeface="+mn-cs"/>
          <a:sym typeface="Myriad Pro"/>
        </a:defRPr>
      </a:lvl9pPr>
    </p:bodyStyle>
    <p:otherStyle>
      <a:lvl1pPr marL="0" marR="0" indent="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1pPr>
      <a:lvl2pPr marL="0" marR="0" indent="457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2pPr>
      <a:lvl3pPr marL="0" marR="0" indent="914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3pPr>
      <a:lvl4pPr marL="0" marR="0" indent="1371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4pPr>
      <a:lvl5pPr marL="0" marR="0" indent="18288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5pPr>
      <a:lvl6pPr marL="0" marR="0" indent="22860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6pPr>
      <a:lvl7pPr marL="0" marR="0" indent="27432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7pPr>
      <a:lvl8pPr marL="0" marR="0" indent="32004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8pPr>
      <a:lvl9pPr marL="0" marR="0" indent="3657600" algn="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Myriad Pro Semi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tcondor.readthedocs.io/en/latest/users-manual/self-checkpointing-applications.html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elf-Checkpoint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Self-Checkpointing</a:t>
            </a:r>
          </a:p>
        </p:txBody>
      </p:sp>
      <p:sp>
        <p:nvSpPr>
          <p:cNvPr id="111" name="Tim Cartwright…"/>
          <p:cNvSpPr txBox="1"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Tim Cartwright</a:t>
            </a:r>
          </a:p>
          <a:p>
            <a:pPr lvl="1"/>
            <a:r>
              <a:t>OSG Deputy Executive Director and User School Director</a:t>
            </a:r>
          </a:p>
          <a:p>
            <a:pPr lvl="1"/>
            <a:r>
              <a:t>University of Wisconsin–Madison</a:t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Executable (Code) Chan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Executable (Code) Changes</a:t>
            </a:r>
          </a:p>
        </p:txBody>
      </p:sp>
      <p:sp>
        <p:nvSpPr>
          <p:cNvPr id="146" name="Slide Number"/>
          <p:cNvSpPr txBox="1"/>
          <p:nvPr>
            <p:ph type="sldNum" sz="quarter" idx="2"/>
          </p:nvPr>
        </p:nvSpPr>
        <p:spPr>
          <a:xfrm>
            <a:off x="23736300" y="13233400"/>
            <a:ext cx="330200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  <p:sp>
        <p:nvSpPr>
          <p:cNvPr id="147" name="Executable may run many times before finishing; external process (HTCondor) reruns it until d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39140" indent="-739140" defTabSz="796885">
              <a:lnSpc>
                <a:spcPts val="8200"/>
              </a:lnSpc>
              <a:spcBef>
                <a:spcPts val="2900"/>
              </a:spcBef>
              <a:defRPr sz="6984"/>
            </a:pPr>
            <a:r>
              <a:t>Executable may run many times before finishing; external process (HTCondor) reruns it until </a:t>
            </a:r>
            <a:r>
              <a:rPr i="1"/>
              <a:t>done</a:t>
            </a:r>
          </a:p>
          <a:p>
            <a:pPr marL="739140" indent="-739140" defTabSz="796885">
              <a:lnSpc>
                <a:spcPts val="8200"/>
              </a:lnSpc>
              <a:spcBef>
                <a:spcPts val="2900"/>
              </a:spcBef>
              <a:defRPr sz="6984"/>
            </a:pPr>
            <a:r>
              <a:t>Periodically write state to file(s), then immediately exit with </a:t>
            </a:r>
            <a:r>
              <a:rPr b="1" sz="6208">
                <a:latin typeface="Menlo Regular"/>
                <a:ea typeface="Menlo Regular"/>
                <a:cs typeface="Menlo Regular"/>
                <a:sym typeface="Menlo Regular"/>
              </a:rPr>
              <a:t>transfer_checkpoint_files</a:t>
            </a:r>
            <a:r>
              <a:t> (85)</a:t>
            </a:r>
          </a:p>
          <a:p>
            <a:pPr marL="739140" indent="-739140" defTabSz="796885">
              <a:lnSpc>
                <a:spcPts val="8200"/>
              </a:lnSpc>
              <a:spcBef>
                <a:spcPts val="2900"/>
              </a:spcBef>
              <a:defRPr sz="6984"/>
            </a:pPr>
            <a:r>
              <a:t>Any other exit code indicates </a:t>
            </a:r>
            <a:r>
              <a:rPr i="1"/>
              <a:t>done</a:t>
            </a:r>
            <a:r>
              <a:t> (good or error)</a:t>
            </a:r>
          </a:p>
          <a:p>
            <a:pPr marL="739140" indent="-739140" defTabSz="796885">
              <a:lnSpc>
                <a:spcPts val="8200"/>
              </a:lnSpc>
              <a:spcBef>
                <a:spcPts val="2900"/>
              </a:spcBef>
              <a:defRPr sz="6984"/>
            </a:pPr>
            <a:r>
              <a:t>At start-up, executable must check for presence of checkpoint file(s); </a:t>
            </a: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if absent</a:t>
            </a:r>
            <a:r>
              <a:t>, start at beginning, but </a:t>
            </a: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if present</a:t>
            </a:r>
            <a:r>
              <a:t>, read file(s) and resume from that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Balance overhead versus (risk of) lost compu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46760" indent="-746760" defTabSz="805100">
              <a:defRPr sz="7056"/>
            </a:pPr>
            <a:r>
              <a:t>Balance overhead versus (risk of) lost computing</a:t>
            </a:r>
          </a:p>
          <a:p>
            <a:pPr lvl="1" marL="1493520" indent="-746760" defTabSz="805100">
              <a:defRPr sz="6370"/>
            </a:pPr>
            <a:r>
              <a:t>Writing to disk can be slow and restarts take time</a:t>
            </a:r>
          </a:p>
          <a:p>
            <a:pPr lvl="1" marL="1493520" indent="-746760" defTabSz="805100">
              <a:defRPr sz="6370"/>
            </a:pPr>
            <a:r>
              <a:t>Test early! Collect metrics (checkpoint &amp; restart times)</a:t>
            </a:r>
          </a:p>
          <a:p>
            <a:pPr marL="746760" indent="-746760" defTabSz="805100">
              <a:spcBef>
                <a:spcPts val="3900"/>
              </a:spcBef>
              <a:defRPr sz="7056"/>
            </a:pPr>
            <a:r>
              <a:t>Look for natural checkpoint times</a:t>
            </a:r>
          </a:p>
          <a:p>
            <a:pPr lvl="1" marL="1493520" indent="-746760" defTabSz="805100">
              <a:defRPr sz="6370"/>
            </a:pPr>
            <a:r>
              <a:t>Generally, when there is the least data to write</a:t>
            </a:r>
          </a:p>
          <a:p>
            <a:pPr lvl="1" marL="1493520" indent="-746760" defTabSz="805100">
              <a:defRPr sz="6370"/>
            </a:pPr>
            <a:r>
              <a:t>Often between outermost iterations</a:t>
            </a:r>
          </a:p>
          <a:p>
            <a:pPr lvl="1" marL="1493520" indent="-746760" defTabSz="805100">
              <a:defRPr sz="6370"/>
            </a:pPr>
            <a:r>
              <a:t>Could use iteration count, time, …</a:t>
            </a:r>
          </a:p>
          <a:p>
            <a:pPr marL="746760" indent="-746760" defTabSz="805100">
              <a:spcBef>
                <a:spcPts val="3900"/>
              </a:spcBef>
              <a:defRPr sz="7056"/>
            </a:pPr>
            <a:r>
              <a:t>As a starting point, checkpoint every 1–2 hours</a:t>
            </a:r>
          </a:p>
        </p:txBody>
      </p:sp>
      <p:sp>
        <p:nvSpPr>
          <p:cNvPr id="150" name="Self-Checkpoint Frequenc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Self-Checkpoint Frequency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For testing, you can force HTCondor to stop your job and run again (new sandbox, maybe new EP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For testing, you can force HTCondor to stop your job and run again (new sandbox, maybe new EP):</a:t>
            </a:r>
          </a:p>
          <a:p>
            <a:pPr marL="0" indent="762000">
              <a:spcBef>
                <a:spcPts val="1600"/>
              </a:spcBef>
              <a:buSzTx/>
              <a:buNone/>
            </a:pPr>
            <a:r>
              <a:rPr b="1" sz="6400">
                <a:latin typeface="Menlo Regular"/>
                <a:ea typeface="Menlo Regular"/>
                <a:cs typeface="Menlo Regular"/>
                <a:sym typeface="Menlo Regular"/>
              </a:rPr>
              <a:t>condor_vacate_job </a:t>
            </a:r>
            <a:r>
              <a:rPr b="1" i="1" sz="640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rPr>
              <a:t>JobID</a:t>
            </a:r>
          </a:p>
          <a:p>
            <a:pPr>
              <a:spcBef>
                <a:spcPts val="6400"/>
              </a:spcBef>
            </a:pPr>
            <a:r>
              <a:t>If HTCondor has transferred checkpoint files back to the Access Point, you can get a copy with:</a:t>
            </a:r>
          </a:p>
          <a:p>
            <a:pPr lvl="1" marL="0" indent="762000">
              <a:spcBef>
                <a:spcPts val="1600"/>
              </a:spcBef>
              <a:buSzTx/>
              <a:buNone/>
              <a:defRPr sz="7200"/>
            </a:pPr>
            <a:r>
              <a:rPr b="1" sz="6400">
                <a:latin typeface="Menlo Regular"/>
                <a:ea typeface="Menlo Regular"/>
                <a:cs typeface="Menlo Regular"/>
                <a:sym typeface="Menlo Regular"/>
              </a:rPr>
              <a:t>condor_evicted_files get </a:t>
            </a:r>
            <a:r>
              <a:rPr b="1" i="1" sz="640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rPr>
              <a:t>JobID</a:t>
            </a:r>
          </a:p>
        </p:txBody>
      </p:sp>
      <p:sp>
        <p:nvSpPr>
          <p:cNvPr id="154" name="Debugging Ti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Debugging Tips</a:t>
            </a:r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tep-by-Step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Step-by-Step Example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Example Step 1: Before Subm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1: Before Submit</a:t>
            </a:r>
          </a:p>
        </p:txBody>
      </p:sp>
      <p:sp>
        <p:nvSpPr>
          <p:cNvPr id="1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2" name="my_software…"/>
          <p:cNvSpPr txBox="1"/>
          <p:nvPr/>
        </p:nvSpPr>
        <p:spPr>
          <a:xfrm>
            <a:off x="3546056" y="4117585"/>
            <a:ext cx="4631941" cy="23114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chemeClr val="accent1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solidFill>
                  <a:schemeClr val="accent6">
                    <a:satOff val="-15808"/>
                    <a:lumOff val="-17557"/>
                  </a:schemeClr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my_submit.sub</a:t>
            </a:r>
          </a:p>
        </p:txBody>
      </p:sp>
      <p:sp>
        <p:nvSpPr>
          <p:cNvPr id="163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164" name="executable = my_software…"/>
          <p:cNvSpPr txBox="1"/>
          <p:nvPr>
            <p:ph type="body" idx="1"/>
          </p:nvPr>
        </p:nvSpPr>
        <p:spPr>
          <a:xfrm>
            <a:off x="9832078" y="2718593"/>
            <a:ext cx="14093144" cy="9603742"/>
          </a:xfrm>
          <a:prstGeom prst="rect">
            <a:avLst/>
          </a:prstGeom>
        </p:spPr>
        <p:txBody>
          <a:bodyPr/>
          <a:lstStyle/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executable = </a:t>
            </a:r>
            <a:r>
              <a:rPr>
                <a:solidFill>
                  <a:schemeClr val="accent1"/>
                </a:solidFill>
              </a:rPr>
              <a:t>my_software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transfer_input_files = </a:t>
            </a:r>
            <a:r>
              <a:rPr>
                <a:solidFill>
                  <a:schemeClr val="accent6">
                    <a:satOff val="-15808"/>
                    <a:lumOff val="-17557"/>
                  </a:schemeClr>
                </a:solidFill>
              </a:rPr>
              <a:t>my_input.txt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transfer_checkpoint_files = my_output.txt, temp_dir,</a:t>
            </a:r>
            <a:br/>
            <a:r>
              <a:t>                            temp_file.txt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transfer_output_files = my_output.txt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request_cpus   = 1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request_memory = 1GB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request_disk   = 1GB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log    = zzz.log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output = zzz.out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error  = zzz.err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checkpoint_exit_code =</a:t>
            </a:r>
            <a:r>
              <a:t> 85</a:t>
            </a: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681870">
              <a:lnSpc>
                <a:spcPct val="110000"/>
              </a:lnSpc>
              <a:buSzTx/>
              <a:buNone/>
              <a:defRPr sz="3486">
                <a:solidFill>
                  <a:srgbClr val="00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queue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Example Step 2: Just Before Execu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2: Just Before Execute</a:t>
            </a:r>
          </a:p>
        </p:txBody>
      </p:sp>
      <p:sp>
        <p:nvSpPr>
          <p:cNvPr id="1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8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9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170" name="my_input.txt…"/>
          <p:cNvSpPr txBox="1"/>
          <p:nvPr/>
        </p:nvSpPr>
        <p:spPr>
          <a:xfrm>
            <a:off x="15788484" y="4060565"/>
            <a:ext cx="4310807" cy="16891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</p:txBody>
      </p:sp>
      <p:sp>
        <p:nvSpPr>
          <p:cNvPr id="171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172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173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  <p:sp>
        <p:nvSpPr>
          <p:cNvPr id="174" name="Line"/>
          <p:cNvSpPr/>
          <p:nvPr/>
        </p:nvSpPr>
        <p:spPr>
          <a:xfrm flipV="1">
            <a:off x="9496520" y="5013433"/>
            <a:ext cx="4976315" cy="565461"/>
          </a:xfrm>
          <a:prstGeom prst="line">
            <a:avLst/>
          </a:prstGeom>
          <a:ln w="101600">
            <a:solidFill>
              <a:schemeClr val="accent1">
                <a:hueOff val="114395"/>
                <a:lumOff val="-24975"/>
              </a:schemeClr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Example Step 3: After 1 Minu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3: After 1 Minute</a:t>
            </a:r>
          </a:p>
        </p:txBody>
      </p:sp>
      <p:sp>
        <p:nvSpPr>
          <p:cNvPr id="1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8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79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180" name="my_input.txt…"/>
          <p:cNvSpPr txBox="1"/>
          <p:nvPr/>
        </p:nvSpPr>
        <p:spPr>
          <a:xfrm>
            <a:off x="15788484" y="4060565"/>
            <a:ext cx="4953075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temp_dir/1.txt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temp_dir/2.txt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temp_file.txt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181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182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183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Example Step 4: After 1 Hour – exit(85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4: After 1 Hour – exit(85)</a:t>
            </a:r>
          </a:p>
        </p:txBody>
      </p:sp>
      <p:sp>
        <p:nvSpPr>
          <p:cNvPr id="1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7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88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189" name="my_input.txt…"/>
          <p:cNvSpPr txBox="1"/>
          <p:nvPr/>
        </p:nvSpPr>
        <p:spPr>
          <a:xfrm>
            <a:off x="15788484" y="4060565"/>
            <a:ext cx="5274209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temp_dir/42.txt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temp_dir/43.txt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temp_file.txt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190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191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192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Example Step 5: Checkpoint Comple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5: Checkpoint Complete</a:t>
            </a:r>
          </a:p>
        </p:txBody>
      </p:sp>
      <p:sp>
        <p:nvSpPr>
          <p:cNvPr id="1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6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97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198" name="my_input.txt…"/>
          <p:cNvSpPr txBox="1"/>
          <p:nvPr/>
        </p:nvSpPr>
        <p:spPr>
          <a:xfrm>
            <a:off x="15788484" y="4060565"/>
            <a:ext cx="5274209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temp_dir/42.txt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temp_dir/43.txt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temp_file.txt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199" name="my_output.txt…"/>
          <p:cNvSpPr txBox="1"/>
          <p:nvPr/>
        </p:nvSpPr>
        <p:spPr>
          <a:xfrm>
            <a:off x="3224922" y="8537347"/>
            <a:ext cx="5274210" cy="41783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temp_dir/42.txt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temp_dir/43.txt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temp_file.txt</a:t>
            </a:r>
          </a:p>
        </p:txBody>
      </p:sp>
      <p:sp>
        <p:nvSpPr>
          <p:cNvPr id="200" name="Job execute directory is not changed before restart."/>
          <p:cNvSpPr txBox="1"/>
          <p:nvPr/>
        </p:nvSpPr>
        <p:spPr>
          <a:xfrm>
            <a:off x="13631389" y="10390481"/>
            <a:ext cx="8673425" cy="1819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>
                <a:solidFill>
                  <a:srgbClr val="007F00"/>
                </a:solidFill>
              </a:defRPr>
            </a:lvl1pPr>
          </a:lstStyle>
          <a:p>
            <a:pPr/>
            <a:r>
              <a:t>Job execute directory is not changed before restart.</a:t>
            </a:r>
          </a:p>
        </p:txBody>
      </p:sp>
      <p:sp>
        <p:nvSpPr>
          <p:cNvPr id="201" name="transfer_checkpoint_files = my_output.txt, temp_dir, temp_file.txt"/>
          <p:cNvSpPr txBox="1"/>
          <p:nvPr/>
        </p:nvSpPr>
        <p:spPr>
          <a:xfrm>
            <a:off x="4039989" y="1990340"/>
            <a:ext cx="16304022" cy="625476"/>
          </a:xfrm>
          <a:prstGeom prst="rect">
            <a:avLst/>
          </a:prstGeom>
          <a:solidFill>
            <a:srgbClr val="FFF2E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b="1" sz="3200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/>
            <a:r>
              <a:t>transfer_checkpoint_files = my_output.txt, temp_dir, temp_file.txt</a:t>
            </a:r>
          </a:p>
        </p:txBody>
      </p:sp>
      <p:sp>
        <p:nvSpPr>
          <p:cNvPr id="202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203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204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  <p:sp>
        <p:nvSpPr>
          <p:cNvPr id="205" name="Line"/>
          <p:cNvSpPr/>
          <p:nvPr/>
        </p:nvSpPr>
        <p:spPr>
          <a:xfrm flipH="1">
            <a:off x="9590347" y="6934258"/>
            <a:ext cx="5191002" cy="2732245"/>
          </a:xfrm>
          <a:prstGeom prst="line">
            <a:avLst/>
          </a:prstGeom>
          <a:ln w="101600">
            <a:solidFill>
              <a:srgbClr val="FF66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Example Step 6: 10 Min. Later – Eviction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6: 10 Min. Later – Eviction!</a:t>
            </a:r>
          </a:p>
        </p:txBody>
      </p:sp>
      <p:sp>
        <p:nvSpPr>
          <p:cNvPr id="2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9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10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211" name="my_input.txt…"/>
          <p:cNvSpPr txBox="1"/>
          <p:nvPr/>
        </p:nvSpPr>
        <p:spPr>
          <a:xfrm>
            <a:off x="15788484" y="4060565"/>
            <a:ext cx="5274209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temp_dir/51.txt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temp_dir/52.txt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temp_file.txt</a:t>
            </a:r>
          </a:p>
          <a:p>
            <a:pPr algn="l">
              <a:defRPr b="1" sz="4200">
                <a:solidFill>
                  <a:srgbClr val="FF00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212" name="my_output.txt…"/>
          <p:cNvSpPr txBox="1"/>
          <p:nvPr/>
        </p:nvSpPr>
        <p:spPr>
          <a:xfrm>
            <a:off x="3224922" y="8537347"/>
            <a:ext cx="5274210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temp_dir/42.txt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temp_dir/43.txt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temp_file.txt</a:t>
            </a:r>
          </a:p>
        </p:txBody>
      </p:sp>
      <p:sp>
        <p:nvSpPr>
          <p:cNvPr id="213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  <a:br/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214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215" name="Execute Directory"/>
          <p:cNvSpPr txBox="1"/>
          <p:nvPr/>
        </p:nvSpPr>
        <p:spPr>
          <a:xfrm>
            <a:off x="15343234" y="3180647"/>
            <a:ext cx="6164708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Execute Directory</a:t>
            </a:r>
          </a:p>
        </p:txBody>
      </p:sp>
      <p:sp>
        <p:nvSpPr>
          <p:cNvPr id="216" name="Lose changes since last checkpoint"/>
          <p:cNvSpPr txBox="1"/>
          <p:nvPr/>
        </p:nvSpPr>
        <p:spPr>
          <a:xfrm>
            <a:off x="13094782" y="10343088"/>
            <a:ext cx="10661612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Lose changes since last checkpoint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uppose your job will run for a long ti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Suppose your job will run for a long time</a:t>
            </a:r>
          </a:p>
          <a:p>
            <a:pPr lvl="1"/>
            <a:r>
              <a:t>Reminder: Look at the “Ideal Jobs” table</a:t>
            </a:r>
          </a:p>
          <a:p>
            <a:pPr lvl="1"/>
            <a:r>
              <a:t>But let’s say more than about 8 hours</a:t>
            </a:r>
          </a:p>
          <a:p>
            <a:pPr>
              <a:spcBef>
                <a:spcPts val="4000"/>
              </a:spcBef>
            </a:pPr>
            <a:r>
              <a:t>Likely removed from the Execution Point before done: HTCondor will restart job somewhere else</a:t>
            </a:r>
          </a:p>
          <a:p>
            <a:pPr>
              <a:spcBef>
                <a:spcPts val="4000"/>
              </a:spcBef>
            </a:pPr>
            <a:r>
              <a:rPr b="1" i="1"/>
              <a:t>But!</a:t>
            </a:r>
            <a:r>
              <a:t> It starts over and loses all progress (</a:t>
            </a:r>
            <a:r>
              <a:rPr i="1"/>
              <a:t>badput</a:t>
            </a:r>
            <a:r>
              <a:t>)</a:t>
            </a:r>
          </a:p>
        </p:txBody>
      </p:sp>
      <p:sp>
        <p:nvSpPr>
          <p:cNvPr id="115" name="The Challen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Challenge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Example Step 7: Restart on New Execu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7: Restart on New Execute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0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21" name="Spool Directory"/>
          <p:cNvSpPr txBox="1"/>
          <p:nvPr/>
        </p:nvSpPr>
        <p:spPr>
          <a:xfrm>
            <a:off x="3128669" y="7606115"/>
            <a:ext cx="546671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Spool Directory</a:t>
            </a:r>
          </a:p>
        </p:txBody>
      </p:sp>
      <p:sp>
        <p:nvSpPr>
          <p:cNvPr id="222" name="my_input.txt…"/>
          <p:cNvSpPr txBox="1"/>
          <p:nvPr/>
        </p:nvSpPr>
        <p:spPr>
          <a:xfrm>
            <a:off x="15788484" y="4060565"/>
            <a:ext cx="5274209" cy="54229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temp_dir/42.txt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temp_dir/43.txt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temp_file.txt</a:t>
            </a:r>
          </a:p>
        </p:txBody>
      </p:sp>
      <p:sp>
        <p:nvSpPr>
          <p:cNvPr id="223" name="my_output.txt…"/>
          <p:cNvSpPr txBox="1"/>
          <p:nvPr/>
        </p:nvSpPr>
        <p:spPr>
          <a:xfrm>
            <a:off x="3224922" y="8537347"/>
            <a:ext cx="5274210" cy="41783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temp_dir/42.txt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temp_dir/43.txt</a:t>
            </a:r>
          </a:p>
          <a:p>
            <a:pPr algn="l">
              <a:defRPr sz="4200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temp_file.txt</a:t>
            </a:r>
          </a:p>
        </p:txBody>
      </p:sp>
      <p:sp>
        <p:nvSpPr>
          <p:cNvPr id="224" name="my_software…"/>
          <p:cNvSpPr txBox="1"/>
          <p:nvPr/>
        </p:nvSpPr>
        <p:spPr>
          <a:xfrm>
            <a:off x="3546056" y="4117585"/>
            <a:ext cx="4631941" cy="29337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my_submit.sub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</p:txBody>
      </p:sp>
      <p:sp>
        <p:nvSpPr>
          <p:cNvPr id="225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226" name="(New) Execute Directory"/>
          <p:cNvSpPr txBox="1"/>
          <p:nvPr/>
        </p:nvSpPr>
        <p:spPr>
          <a:xfrm>
            <a:off x="14276052" y="3180647"/>
            <a:ext cx="8299070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(New) Execute Directory</a:t>
            </a:r>
          </a:p>
        </p:txBody>
      </p:sp>
      <p:sp>
        <p:nvSpPr>
          <p:cNvPr id="227" name="Line"/>
          <p:cNvSpPr/>
          <p:nvPr/>
        </p:nvSpPr>
        <p:spPr>
          <a:xfrm>
            <a:off x="8755883" y="5069178"/>
            <a:ext cx="6455520" cy="161774"/>
          </a:xfrm>
          <a:prstGeom prst="line">
            <a:avLst/>
          </a:prstGeom>
          <a:ln w="101600">
            <a:solidFill>
              <a:srgbClr val="0000F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28" name="Line"/>
          <p:cNvSpPr/>
          <p:nvPr/>
        </p:nvSpPr>
        <p:spPr>
          <a:xfrm flipV="1">
            <a:off x="9170694" y="7238562"/>
            <a:ext cx="6043790" cy="2822093"/>
          </a:xfrm>
          <a:prstGeom prst="line">
            <a:avLst/>
          </a:prstGeom>
          <a:ln w="101600">
            <a:solidFill>
              <a:srgbClr val="FF6600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Example Step 8: Job Completes Normall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Step 8: Job Completes Normally</a:t>
            </a:r>
          </a:p>
        </p:txBody>
      </p:sp>
      <p:sp>
        <p:nvSpPr>
          <p:cNvPr id="2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2" name="Line"/>
          <p:cNvSpPr/>
          <p:nvPr/>
        </p:nvSpPr>
        <p:spPr>
          <a:xfrm flipV="1">
            <a:off x="11969309" y="3140676"/>
            <a:ext cx="1" cy="957199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33" name="my_input.txt…"/>
          <p:cNvSpPr txBox="1"/>
          <p:nvPr/>
        </p:nvSpPr>
        <p:spPr>
          <a:xfrm>
            <a:off x="15788484" y="4060565"/>
            <a:ext cx="5274209" cy="60452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_condor_stderr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_condor_stdout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temp_dir/98.txt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temp_dir/99.txt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temp_file.txt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trash.txt</a:t>
            </a:r>
          </a:p>
        </p:txBody>
      </p:sp>
      <p:sp>
        <p:nvSpPr>
          <p:cNvPr id="234" name="my_software…"/>
          <p:cNvSpPr txBox="1"/>
          <p:nvPr/>
        </p:nvSpPr>
        <p:spPr>
          <a:xfrm>
            <a:off x="3546056" y="4117585"/>
            <a:ext cx="4631941" cy="4800601"/>
          </a:xfrm>
          <a:prstGeom prst="rect">
            <a:avLst/>
          </a:prstGeom>
          <a:ln w="38100">
            <a:solidFill>
              <a:srgbClr val="5E5E5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03200" tIns="203200" rIns="203200" bIns="203200">
            <a:spAutoFit/>
          </a:bodyPr>
          <a:lstStyle/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my_software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my_input.txt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my_output.txt</a:t>
            </a:r>
          </a:p>
          <a:p>
            <a:pPr algn="l">
              <a:defRPr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my_submit.sub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zzz.err</a:t>
            </a:r>
          </a:p>
          <a:p>
            <a:pPr algn="l">
              <a:defRPr b="1" sz="42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zzz.log</a:t>
            </a:r>
          </a:p>
          <a:p>
            <a:pPr algn="l">
              <a:defRPr b="1" sz="4200">
                <a:solidFill>
                  <a:srgbClr val="0000F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zzz.out</a:t>
            </a:r>
          </a:p>
        </p:txBody>
      </p:sp>
      <p:sp>
        <p:nvSpPr>
          <p:cNvPr id="235" name="Submit Directory"/>
          <p:cNvSpPr txBox="1"/>
          <p:nvPr/>
        </p:nvSpPr>
        <p:spPr>
          <a:xfrm>
            <a:off x="2879113" y="3180986"/>
            <a:ext cx="5965826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l"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Submit Directory</a:t>
            </a:r>
          </a:p>
        </p:txBody>
      </p:sp>
      <p:sp>
        <p:nvSpPr>
          <p:cNvPr id="236" name="(New) Execute Directory"/>
          <p:cNvSpPr txBox="1"/>
          <p:nvPr/>
        </p:nvSpPr>
        <p:spPr>
          <a:xfrm>
            <a:off x="14276052" y="3180647"/>
            <a:ext cx="8299070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solidFill>
                  <a:srgbClr val="5E5E5E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(New) Execute Directory</a:t>
            </a:r>
          </a:p>
        </p:txBody>
      </p:sp>
      <p:sp>
        <p:nvSpPr>
          <p:cNvPr id="237" name="transfer_output_files = my_output.txt"/>
          <p:cNvSpPr txBox="1"/>
          <p:nvPr/>
        </p:nvSpPr>
        <p:spPr>
          <a:xfrm>
            <a:off x="7473153" y="2090839"/>
            <a:ext cx="9208493" cy="625476"/>
          </a:xfrm>
          <a:prstGeom prst="rect">
            <a:avLst/>
          </a:prstGeom>
          <a:solidFill>
            <a:srgbClr val="FFF2E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b="1" sz="3200">
                <a:latin typeface="Menlo Regular"/>
                <a:ea typeface="Menlo Regular"/>
                <a:cs typeface="Menlo Regular"/>
                <a:sym typeface="Menlo Regular"/>
              </a:defRPr>
            </a:lvl1pPr>
          </a:lstStyle>
          <a:p>
            <a:pPr/>
            <a:r>
              <a:t>transfer_output_files = my_output.txt</a:t>
            </a:r>
          </a:p>
        </p:txBody>
      </p:sp>
      <p:sp>
        <p:nvSpPr>
          <p:cNvPr id="238" name="Line"/>
          <p:cNvSpPr/>
          <p:nvPr/>
        </p:nvSpPr>
        <p:spPr>
          <a:xfrm flipV="1">
            <a:off x="8746604" y="5903172"/>
            <a:ext cx="6442633" cy="398606"/>
          </a:xfrm>
          <a:prstGeom prst="line">
            <a:avLst/>
          </a:prstGeom>
          <a:ln w="101600">
            <a:solidFill>
              <a:srgbClr val="0000FF"/>
            </a:solidFill>
            <a:miter lim="400000"/>
            <a:headEnd type="triangle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Official documenta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08659" indent="-708659" defTabSz="764024">
              <a:defRPr sz="6696"/>
            </a:pPr>
            <a:r>
              <a:t>Official documentation:</a:t>
            </a:r>
          </a:p>
          <a:p>
            <a:pPr lvl="1" marL="1417319" indent="-708659" defTabSz="764024">
              <a:defRPr sz="6045" u="sng"/>
            </a:pPr>
            <a:r>
              <a:rPr>
                <a:hlinkClick r:id="rId2" invalidUrl="" action="" tgtFrame="" tooltip="" history="1" highlightClick="0" endSnd="0"/>
              </a:rPr>
              <a:t>https://htcondor.readthedocs.io/en/latest/users-manual/self-checkpointing-applications.html</a:t>
            </a:r>
          </a:p>
          <a:p>
            <a:pPr lvl="1" marL="1417319" indent="-708659" defTabSz="764024">
              <a:defRPr sz="6045"/>
            </a:pPr>
            <a:r>
              <a:t>Includes full working example (Python + submit)</a:t>
            </a:r>
          </a:p>
          <a:p>
            <a:pPr lvl="1" marL="1417319" indent="-708659" defTabSz="764024">
              <a:defRPr sz="6045"/>
            </a:pPr>
            <a:r>
              <a:t>The exercise is derived from that example</a:t>
            </a:r>
          </a:p>
          <a:p>
            <a:pPr marL="708659" indent="-708659" defTabSz="764024">
              <a:spcBef>
                <a:spcPts val="3700"/>
              </a:spcBef>
              <a:defRPr sz="6696"/>
            </a:pPr>
            <a:r>
              <a:t>Many thanks to Todd Miller, Christina Koch, and Jason Patton for their help!</a:t>
            </a:r>
          </a:p>
          <a:p>
            <a:pPr marL="708659" indent="-708659" defTabSz="764024">
              <a:spcBef>
                <a:spcPts val="3700"/>
              </a:spcBef>
              <a:defRPr sz="6696"/>
            </a:pPr>
            <a:r>
              <a:t>This work was supported by NSF grants MPS-1148698, OAC-1836650, and OAC-2030508</a:t>
            </a:r>
          </a:p>
        </p:txBody>
      </p:sp>
      <p:sp>
        <p:nvSpPr>
          <p:cNvPr id="241" name="Notes &amp; Acknowledg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Notes &amp; Acknowledgements</a:t>
            </a:r>
          </a:p>
        </p:txBody>
      </p:sp>
      <p:sp>
        <p:nvSpPr>
          <p:cNvPr id="2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Ideal solution: Break up job into shorter pie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Ideal solution:</a:t>
            </a:r>
            <a:r>
              <a:t> Break up job into shorter pieces</a:t>
            </a:r>
          </a:p>
          <a:p>
            <a:pPr lvl="1"/>
            <a:r>
              <a:t>Try to get back into that “Ideal Jobs” column</a:t>
            </a:r>
          </a:p>
          <a:p>
            <a:pPr>
              <a:spcBef>
                <a:spcPts val="4000"/>
              </a:spcBef>
            </a:pPr>
            <a:r>
              <a:t>But this does not always work; for example,</a:t>
            </a:r>
            <a:br/>
            <a:r>
              <a:t>when one iteration depends on the previous one</a:t>
            </a:r>
          </a:p>
          <a:p>
            <a:pPr>
              <a:spcBef>
                <a:spcPts val="4000"/>
              </a:spcBef>
              <a:defRPr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rPr>
                <a:latin typeface="+mn-lt"/>
                <a:ea typeface="+mn-ea"/>
                <a:cs typeface="+mn-cs"/>
                <a:sym typeface="Myriad Pro"/>
              </a:rPr>
              <a:t>Another solution:</a:t>
            </a:r>
            <a:r>
              <a:t> Self-checkpointing</a:t>
            </a:r>
          </a:p>
          <a:p>
            <a:pPr lvl="1" marL="0" indent="762000">
              <a:spcBef>
                <a:spcPts val="1500"/>
              </a:spcBef>
              <a:buSzTx/>
              <a:buNone/>
            </a:pPr>
            <a:r>
              <a:t>The executable periodically saves its progress to disk – a </a:t>
            </a:r>
            <a:r>
              <a:rPr i="1"/>
              <a:t>self</a:t>
            </a:r>
            <a:r>
              <a:t>-made </a:t>
            </a:r>
            <a:r>
              <a:rPr i="1"/>
              <a:t>checkpoint</a:t>
            </a:r>
            <a:r>
              <a:t> – so that it can resume from that point if interrupted later, losing minimal progress</a:t>
            </a:r>
          </a:p>
        </p:txBody>
      </p:sp>
      <p:sp>
        <p:nvSpPr>
          <p:cNvPr id="119" name="Some Solu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Solutions</a:t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Your executable can self-checkpoint and resume progress from checkpoint file(s) upon resta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39140" indent="-739140" defTabSz="796885">
              <a:defRPr sz="6984"/>
            </a:pPr>
            <a:r>
              <a:t>Your executable can self-checkpoint and resume progress from checkpoint file(s) upon restart</a:t>
            </a:r>
          </a:p>
          <a:p>
            <a:pPr lvl="1" marL="1478280" indent="-739140" defTabSz="796885">
              <a:defRPr sz="6305"/>
            </a:pPr>
            <a:r>
              <a:t>If you have the source code, you can probably do this</a:t>
            </a:r>
          </a:p>
          <a:p>
            <a:pPr lvl="1" marL="1478280" indent="-739140" defTabSz="796885">
              <a:defRPr sz="6305"/>
            </a:pPr>
            <a:r>
              <a:t>If not, the code must have the feature already</a:t>
            </a:r>
          </a:p>
          <a:p>
            <a:pPr lvl="1" marL="1478280" indent="-739140" defTabSz="796885">
              <a:defRPr sz="6305"/>
            </a:pPr>
            <a:r>
              <a:t>A wrapper script </a:t>
            </a:r>
            <a:r>
              <a:rPr i="1"/>
              <a:t>may</a:t>
            </a:r>
            <a:r>
              <a:t> be able to help, but seems tricky</a:t>
            </a:r>
          </a:p>
          <a:p>
            <a:pPr marL="739140" indent="-739140" defTabSz="796885">
              <a:spcBef>
                <a:spcPts val="4000"/>
              </a:spcBef>
              <a:defRPr sz="6984"/>
            </a:pPr>
            <a:r>
              <a:t>Using HTCondor ≥ 9.0.6 is good; ≥ 9.10.0 is best</a:t>
            </a:r>
          </a:p>
          <a:p>
            <a:pPr lvl="1" marL="1478280" indent="-739140" defTabSz="796885">
              <a:defRPr sz="6305"/>
            </a:pPr>
            <a:r>
              <a:t>CHTC and OSPool are both ≥ 9.10.0</a:t>
            </a:r>
          </a:p>
          <a:p>
            <a:pPr marL="739140" indent="-739140" defTabSz="796885">
              <a:spcBef>
                <a:spcPts val="4000"/>
              </a:spcBef>
              <a:defRPr sz="6984"/>
            </a:pPr>
            <a:r>
              <a:t>Job universe: vanilla (default) or Docker (container)</a:t>
            </a:r>
          </a:p>
        </p:txBody>
      </p:sp>
      <p:sp>
        <p:nvSpPr>
          <p:cNvPr id="123" name="Requir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Requirements</a:t>
            </a:r>
          </a:p>
        </p:txBody>
      </p:sp>
      <p:sp>
        <p:nvSpPr>
          <p:cNvPr id="124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Exit-driven self-checkpoin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Exit-driven self-checkpointing</a:t>
            </a:r>
          </a:p>
          <a:p>
            <a:pPr lvl="1"/>
            <a:r>
              <a:t>Since HTCondor ≥ 8.9.7</a:t>
            </a:r>
          </a:p>
          <a:p>
            <a:pPr lvl="1"/>
            <a:r>
              <a:rPr i="1"/>
              <a:t>Waaaay</a:t>
            </a:r>
            <a:r>
              <a:t> better for most use cases, esp. in OSG</a:t>
            </a:r>
          </a:p>
          <a:p>
            <a:pPr lvl="1"/>
            <a:r>
              <a:t>What is shown here</a:t>
            </a:r>
          </a:p>
          <a:p>
            <a:pPr lvl="1"/>
          </a:p>
          <a:p>
            <a:pPr>
              <a:lnSpc>
                <a:spcPts val="7800"/>
              </a:lnSpc>
              <a:defRPr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Eviction-driven self-checkpointing</a:t>
            </a:r>
          </a:p>
          <a:p>
            <a:pPr lvl="1">
              <a:lnSpc>
                <a:spcPts val="7800"/>
              </a:lnSpc>
              <a:defRPr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Not even worth talking about for OSG!</a:t>
            </a:r>
          </a:p>
          <a:p>
            <a:pPr lvl="1">
              <a:lnSpc>
                <a:spcPts val="7800"/>
              </a:lnSpc>
              <a:defRPr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Documented in the HTCondor Manual</a:t>
            </a:r>
          </a:p>
          <a:p>
            <a:pPr lvl="1">
              <a:lnSpc>
                <a:spcPts val="7800"/>
              </a:lnSpc>
              <a:defRPr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But don’t use it   😁</a:t>
            </a:r>
          </a:p>
        </p:txBody>
      </p:sp>
      <p:sp>
        <p:nvSpPr>
          <p:cNvPr id="127" name="HTCondor Has 2 Ways to Checkpoi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HTCondor Has 2 Ways to Checkpoint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chnical Detai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Technical Details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ll HTCondor what special exit code your software will use when checkpointing (85 is suggested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16280" indent="-716280" defTabSz="772239">
              <a:defRPr sz="6768"/>
            </a:pPr>
            <a:r>
              <a:t>Tell HTCondor what special exit code your software will use when checkpointing (85 is suggested):</a:t>
            </a:r>
          </a:p>
          <a:p>
            <a:pPr lvl="1" marL="0" indent="716280" defTabSz="772239">
              <a:spcBef>
                <a:spcPts val="900"/>
              </a:spcBef>
              <a:buSzTx/>
              <a:buNone/>
              <a:defRPr sz="60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3008"/>
              <a:t> </a:t>
            </a:r>
            <a:r>
              <a:rPr b="1"/>
              <a:t>checkpoint_exit_code = 85                </a:t>
            </a:r>
          </a:p>
          <a:p>
            <a:pPr marL="716280" indent="-716280" defTabSz="772239">
              <a:spcBef>
                <a:spcPts val="7500"/>
              </a:spcBef>
              <a:defRPr sz="6768"/>
            </a:pPr>
            <a:r>
              <a:t>Tell HTCondor what files (on the Execution Point) to save (on the Access Point) and restore </a:t>
            </a:r>
            <a:r>
              <a:rPr i="1"/>
              <a:t>when moved to a new Execution Point</a:t>
            </a:r>
            <a:r>
              <a:t> — list files and directories, include output file(s) if cumulative:</a:t>
            </a:r>
          </a:p>
          <a:p>
            <a:pPr lvl="1" marL="0" indent="716280" defTabSz="772239">
              <a:spcBef>
                <a:spcPts val="900"/>
              </a:spcBef>
              <a:buSzTx/>
              <a:buNone/>
              <a:defRPr sz="60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sz="3008"/>
              <a:t> </a:t>
            </a:r>
            <a:r>
              <a:rPr b="1"/>
              <a:t>transfer_checkpoint_files = </a:t>
            </a:r>
            <a:r>
              <a:rPr b="1" i="1">
                <a:solidFill>
                  <a:srgbClr val="929292"/>
                </a:solidFill>
              </a:rPr>
              <a:t>foo.txt</a:t>
            </a:r>
            <a:r>
              <a:rPr b="1"/>
              <a:t>, ...  </a:t>
            </a:r>
          </a:p>
        </p:txBody>
      </p:sp>
      <p:sp>
        <p:nvSpPr>
          <p:cNvPr id="134" name="HTCondor Submit File Chan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HTCondor Submit File Changes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23888700" y="13233400"/>
            <a:ext cx="165100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executable = my_softwa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executable = my_software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transfer_input_files      = my_input.txt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b="1" sz="3696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transfer_checkpoint_files =</a:t>
            </a:r>
            <a:r>
              <a:rPr b="0"/>
              <a:t> my_output.txt, temp_dir, temp_file.txt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transfer_output_files     = my_output.txt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request_cpus   = 1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request_memory = 1GB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request_disk   = 1GB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log    = example.log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output = example.out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error  = example.err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722947">
              <a:lnSpc>
                <a:spcPct val="110000"/>
              </a:lnSpc>
              <a:buSzTx/>
              <a:buNone/>
              <a:defRPr b="1" sz="3696">
                <a:solidFill>
                  <a:srgbClr val="FF66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checkpoint_exit_code =</a:t>
            </a:r>
            <a:r>
              <a:rPr b="0"/>
              <a:t> 85</a:t>
            </a: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722947">
              <a:lnSpc>
                <a:spcPct val="110000"/>
              </a:lnSpc>
              <a:buSzTx/>
              <a:buNone/>
              <a:defRPr sz="369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queue</a:t>
            </a:r>
          </a:p>
        </p:txBody>
      </p:sp>
      <p:sp>
        <p:nvSpPr>
          <p:cNvPr id="138" name="Example Submit Fi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Submit File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If you omit transfer_checkpoint_files, HTCondor uses transfer_output_files (or its defaults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85800" indent="-685800" defTabSz="739378">
              <a:defRPr sz="6479"/>
            </a:pPr>
            <a:r>
              <a:t>If you omit </a:t>
            </a:r>
            <a:r>
              <a:rPr b="1" sz="5760">
                <a:latin typeface="Menlo Regular"/>
                <a:ea typeface="Menlo Regular"/>
                <a:cs typeface="Menlo Regular"/>
                <a:sym typeface="Menlo Regular"/>
              </a:rPr>
              <a:t>transfer_checkpoint_files</a:t>
            </a:r>
            <a:r>
              <a:t>, HTCondor uses </a:t>
            </a:r>
            <a:r>
              <a:rPr b="1" sz="5760">
                <a:latin typeface="Menlo Regular"/>
                <a:ea typeface="Menlo Regular"/>
                <a:cs typeface="Menlo Regular"/>
                <a:sym typeface="Menlo Regular"/>
              </a:rPr>
              <a:t>transfer_output_files</a:t>
            </a:r>
            <a:r>
              <a:t> (or its defaults)</a:t>
            </a:r>
          </a:p>
          <a:p>
            <a:pPr marL="685800" indent="-685800" defTabSz="739378">
              <a:spcBef>
                <a:spcPts val="5700"/>
              </a:spcBef>
              <a:defRPr sz="6479"/>
            </a:pPr>
            <a:r>
              <a:t>Consider Access Point storage needs; can estimate as:</a:t>
            </a:r>
          </a:p>
          <a:p>
            <a:pPr lvl="1" marL="0" indent="685800" defTabSz="739378">
              <a:spcBef>
                <a:spcPts val="1800"/>
              </a:spcBef>
              <a:buSzTx/>
              <a:buNone/>
              <a:defRPr sz="6479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 i="1"/>
              <a:t>number of running jobs</a:t>
            </a:r>
            <a:r>
              <a:t>  ×  </a:t>
            </a:r>
            <a:r>
              <a:rPr i="1"/>
              <a:t>total size of checkpoint files</a:t>
            </a:r>
            <a:endParaRPr i="1"/>
          </a:p>
          <a:p>
            <a:pPr lvl="1" marL="0" indent="685800" defTabSz="739378">
              <a:spcBef>
                <a:spcPts val="1800"/>
              </a:spcBef>
              <a:buSzTx/>
              <a:buNone/>
              <a:defRPr sz="6479"/>
            </a:pPr>
            <a:r>
              <a:t>(OSPool uses your </a:t>
            </a:r>
            <a:r>
              <a:rPr b="1" sz="5760">
                <a:latin typeface="Menlo Regular"/>
                <a:ea typeface="Menlo Regular"/>
                <a:cs typeface="Menlo Regular"/>
                <a:sym typeface="Menlo Regular"/>
              </a:rPr>
              <a:t>/home</a:t>
            </a:r>
            <a:r>
              <a:t> quota; elsewhere: ask admin)</a:t>
            </a:r>
          </a:p>
          <a:p>
            <a:pPr marL="685800" indent="-685800" defTabSz="739378">
              <a:spcBef>
                <a:spcPts val="5700"/>
              </a:spcBef>
              <a:defRPr sz="6479"/>
            </a:pPr>
            <a:r>
              <a:t>So, save only what you need! Because it identifies exact files, it can help to use </a:t>
            </a:r>
            <a:r>
              <a:rPr b="1" sz="5760">
                <a:latin typeface="Menlo Regular"/>
                <a:ea typeface="Menlo Regular"/>
                <a:cs typeface="Menlo Regular"/>
                <a:sym typeface="Menlo Regular"/>
              </a:rPr>
              <a:t>transfer_checkpoint_files</a:t>
            </a:r>
          </a:p>
        </p:txBody>
      </p:sp>
      <p:sp>
        <p:nvSpPr>
          <p:cNvPr id="142" name="Notes About Checkpointed 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Notes About Checkpointed Files</a:t>
            </a:r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xfrm>
            <a:off x="23886058" y="13233400"/>
            <a:ext cx="162459" cy="2870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